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  <p:sldMasterId id="2147483688" r:id="rId2"/>
    <p:sldMasterId id="2147483699" r:id="rId3"/>
    <p:sldMasterId id="2147483710" r:id="rId4"/>
  </p:sldMasterIdLst>
  <p:notesMasterIdLst>
    <p:notesMasterId r:id="rId17"/>
  </p:notesMasterIdLst>
  <p:handoutMasterIdLst>
    <p:handoutMasterId r:id="rId18"/>
  </p:handoutMasterIdLst>
  <p:sldIdLst>
    <p:sldId id="788" r:id="rId5"/>
    <p:sldId id="824" r:id="rId6"/>
    <p:sldId id="886" r:id="rId7"/>
    <p:sldId id="818" r:id="rId8"/>
    <p:sldId id="879" r:id="rId9"/>
    <p:sldId id="881" r:id="rId10"/>
    <p:sldId id="880" r:id="rId11"/>
    <p:sldId id="882" r:id="rId12"/>
    <p:sldId id="883" r:id="rId13"/>
    <p:sldId id="884" r:id="rId14"/>
    <p:sldId id="885" r:id="rId15"/>
    <p:sldId id="877" r:id="rId16"/>
  </p:sldIdLst>
  <p:sldSz cx="9906000" cy="6858000" type="A4"/>
  <p:notesSz cx="7099300" cy="10234613"/>
  <p:custDataLst>
    <p:tags r:id="rId1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3958">
          <p15:clr>
            <a:srgbClr val="A4A3A4"/>
          </p15:clr>
        </p15:guide>
        <p15:guide id="3" orient="horz" pos="482">
          <p15:clr>
            <a:srgbClr val="A4A3A4"/>
          </p15:clr>
        </p15:guide>
        <p15:guide id="4" orient="horz" pos="172">
          <p15:clr>
            <a:srgbClr val="A4A3A4"/>
          </p15:clr>
        </p15:guide>
        <p15:guide id="5" pos="171">
          <p15:clr>
            <a:srgbClr val="A4A3A4"/>
          </p15:clr>
        </p15:guide>
        <p15:guide id="6" pos="3166">
          <p15:clr>
            <a:srgbClr val="A4A3A4"/>
          </p15:clr>
        </p15:guide>
        <p15:guide id="7" pos="6069">
          <p15:clr>
            <a:srgbClr val="A4A3A4"/>
          </p15:clr>
        </p15:guide>
        <p15:guide id="8" pos="3074">
          <p15:clr>
            <a:srgbClr val="A4A3A4"/>
          </p15:clr>
        </p15:guide>
        <p15:guide id="9" orient="horz" pos="851">
          <p15:clr>
            <a:srgbClr val="A4A3A4"/>
          </p15:clr>
        </p15:guide>
        <p15:guide id="10" orient="horz" pos="2705">
          <p15:clr>
            <a:srgbClr val="A4A3A4"/>
          </p15:clr>
        </p15:guide>
        <p15:guide id="11" pos="41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a Tsagkaraki" initials="M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178"/>
    <a:srgbClr val="C7DDEB"/>
    <a:srgbClr val="647D9B"/>
    <a:srgbClr val="8FB6E1"/>
    <a:srgbClr val="73AACD"/>
    <a:srgbClr val="FFFFFF"/>
    <a:srgbClr val="EF8838"/>
    <a:srgbClr val="EDF1F4"/>
    <a:srgbClr val="925E1A"/>
    <a:srgbClr val="2841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ema til typografi 1 - Marker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31" autoAdjust="0"/>
    <p:restoredTop sz="96327" autoAdjust="0"/>
  </p:normalViewPr>
  <p:slideViewPr>
    <p:cSldViewPr snapToGrid="0">
      <p:cViewPr varScale="1">
        <p:scale>
          <a:sx n="123" d="100"/>
          <a:sy n="123" d="100"/>
        </p:scale>
        <p:origin x="2200" y="192"/>
      </p:cViewPr>
      <p:guideLst>
        <p:guide orient="horz" pos="799"/>
        <p:guide orient="horz" pos="3958"/>
        <p:guide orient="horz" pos="482"/>
        <p:guide orient="horz" pos="172"/>
        <p:guide pos="171"/>
        <p:guide pos="3166"/>
        <p:guide pos="6069"/>
        <p:guide pos="3074"/>
        <p:guide orient="horz" pos="851"/>
        <p:guide orient="horz" pos="2705"/>
        <p:guide pos="41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4" d="100"/>
          <a:sy n="74" d="100"/>
        </p:scale>
        <p:origin x="-3966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728" y="0"/>
            <a:ext cx="307691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dirty="0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244"/>
            <a:ext cx="307691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728" y="9721244"/>
            <a:ext cx="307691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6A7A4A-EA6F-4868-9382-7FB9610319F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955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385" y="0"/>
            <a:ext cx="3076916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7875" y="766763"/>
            <a:ext cx="554355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129" y="4861442"/>
            <a:ext cx="5205048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882"/>
            <a:ext cx="3076917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385" y="9722882"/>
            <a:ext cx="3076916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98" tIns="47449" rIns="94898" bIns="474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5C5715-629B-43A7-8B62-126B3E68766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10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For the moment there is no better map available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C5715-629B-43A7-8B62-126B3E68766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56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601D0058-B324-4642-9DFA-34DFD0A9E6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39759" y="148988"/>
            <a:ext cx="591967" cy="591967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E49A95E-F1A5-064C-8C66-AD8F9B4FDF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90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 b="1">
                <a:solidFill>
                  <a:schemeClr val="accent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marL="90000" indent="0">
              <a:buNone/>
            </a:pPr>
            <a:r>
              <a:rPr lang="en-GB" kern="0" dirty="0"/>
              <a:t>CARES4Energy</a:t>
            </a:r>
          </a:p>
        </p:txBody>
      </p:sp>
    </p:spTree>
    <p:extLst>
      <p:ext uri="{BB962C8B-B14F-4D97-AF65-F5344CB8AC3E}">
        <p14:creationId xmlns:p14="http://schemas.microsoft.com/office/powerpoint/2010/main" val="3916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/>
          <p:cNvSpPr txBox="1"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271463" y="1052513"/>
            <a:ext cx="9363076" cy="5256211"/>
          </a:xfrm>
          <a:prstGeom prst="rect">
            <a:avLst/>
          </a:prstGeom>
          <a:solidFill>
            <a:srgbClr val="EDF1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marL="18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§"/>
              <a:defRPr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>
                <a:solidFill>
                  <a:schemeClr val="tx1"/>
                </a:solidFill>
                <a:latin typeface="+mn-lt"/>
              </a:defRPr>
            </a:lvl2pPr>
            <a:lvl3pPr marL="54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>
                <a:solidFill>
                  <a:schemeClr val="tx1"/>
                </a:solidFill>
                <a:latin typeface="+mn-lt"/>
              </a:defRPr>
            </a:lvl3pPr>
            <a:lvl4pPr marL="72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90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q"/>
              <a:defRPr sz="900">
                <a:solidFill>
                  <a:schemeClr val="tx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90000" indent="0">
              <a:buFont typeface="Wingdings" pitchFamily="2" charset="2"/>
              <a:buNone/>
            </a:pPr>
            <a:r>
              <a:rPr lang="en-GB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6C9A03-B8CA-41FC-80FA-22F0E4A7F06C}" type="slidenum">
              <a:rPr lang="en-GB" noProof="0"/>
              <a:pPr/>
              <a:t>‹#›</a:t>
            </a:fld>
            <a:endParaRPr lang="en-GB" noProof="0" dirty="0"/>
          </a:p>
        </p:txBody>
      </p:sp>
      <p:sp>
        <p:nvSpPr>
          <p:cNvPr id="15" name="Text Box 2"/>
          <p:cNvSpPr txBox="1">
            <a:spLocks noChangeArrowheads="1"/>
          </p:cNvSpPr>
          <p:nvPr userDrawn="1"/>
        </p:nvSpPr>
        <p:spPr bwMode="auto">
          <a:xfrm>
            <a:off x="371475" y="1106487"/>
            <a:ext cx="6642933" cy="432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152400" indent="-152400" algn="l">
              <a:spcBef>
                <a:spcPts val="600"/>
              </a:spcBef>
              <a:spcAft>
                <a:spcPts val="600"/>
              </a:spcAft>
              <a:buClr>
                <a:schemeClr val="hlink"/>
              </a:buClr>
              <a:buFontTx/>
              <a:buNone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Section	Page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Introduction to the Project and key investment characteristics	3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Regulatory approvals and political environment </a:t>
            </a:r>
            <a:r>
              <a:rPr lang="en-GB" sz="1000" b="1" baseline="0" noProof="0" dirty="0">
                <a:solidFill>
                  <a:schemeClr val="tx1"/>
                </a:solidFill>
              </a:rPr>
              <a:t>	15</a:t>
            </a:r>
            <a:endParaRPr lang="en-GB" sz="1000" b="1" noProof="0" dirty="0">
              <a:solidFill>
                <a:schemeClr val="tx1"/>
              </a:solidFill>
            </a:endParaRP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Competition from other renewable</a:t>
            </a:r>
            <a:r>
              <a:rPr lang="en-GB" sz="1000" b="1" baseline="0" noProof="0" dirty="0">
                <a:solidFill>
                  <a:schemeClr val="tx1"/>
                </a:solidFill>
              </a:rPr>
              <a:t> projects </a:t>
            </a:r>
            <a:r>
              <a:rPr lang="en-GB" sz="1000" b="1" noProof="0" dirty="0">
                <a:solidFill>
                  <a:schemeClr val="tx1"/>
                </a:solidFill>
              </a:rPr>
              <a:t>	22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Due diligence findings	27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Key contract terms	35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Project organisation and COP agreement	39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Hurdle cash flow	43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Request to IC mandate	47</a:t>
            </a:r>
          </a:p>
        </p:txBody>
      </p:sp>
      <p:sp>
        <p:nvSpPr>
          <p:cNvPr id="16" name="Text Box 2"/>
          <p:cNvSpPr txBox="1">
            <a:spLocks noChangeArrowheads="1"/>
          </p:cNvSpPr>
          <p:nvPr userDrawn="1"/>
        </p:nvSpPr>
        <p:spPr bwMode="auto">
          <a:xfrm>
            <a:off x="371475" y="3489907"/>
            <a:ext cx="6642933" cy="15141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152400" indent="-152400" algn="l">
              <a:spcBef>
                <a:spcPts val="600"/>
              </a:spcBef>
              <a:spcAft>
                <a:spcPts val="600"/>
              </a:spcAft>
              <a:buClr>
                <a:schemeClr val="hlink"/>
              </a:buClr>
              <a:buFontTx/>
              <a:buNone/>
              <a:tabLst>
                <a:tab pos="6457950" algn="r"/>
              </a:tabLst>
              <a:defRPr/>
            </a:pPr>
            <a:r>
              <a:rPr lang="en-GB" sz="1000" b="1" noProof="0" dirty="0">
                <a:solidFill>
                  <a:schemeClr val="tx1"/>
                </a:solidFill>
              </a:rPr>
              <a:t>Appendix	Page</a:t>
            </a:r>
          </a:p>
          <a:p>
            <a:pPr marL="504000" lvl="0" indent="-358775" algn="l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lphaUcPeriod"/>
              <a:tabLst>
                <a:tab pos="6457950" algn="r"/>
              </a:tabLst>
              <a:defRPr/>
            </a:pPr>
            <a:r>
              <a:rPr lang="en-GB" sz="1000" b="0" baseline="0" noProof="0" dirty="0">
                <a:solidFill>
                  <a:schemeClr val="tx1"/>
                </a:solidFill>
              </a:rPr>
              <a:t>xx	xx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 noProof="0"/>
              <a:pPr/>
              <a:t>‹#›</a:t>
            </a:fld>
            <a:endParaRPr lang="en-GB" noProof="0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462" y="1052513"/>
            <a:ext cx="936281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1726" y="1341437"/>
            <a:ext cx="9360000" cy="4967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 noProof="0"/>
              <a:pPr/>
              <a:t>‹#›</a:t>
            </a:fld>
            <a:endParaRPr lang="en-GB" noProof="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464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 noProof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 noProof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219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3600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23305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70337"/>
            <a:ext cx="4608000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9825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378226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 noProof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41437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414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9"/>
          </p:nvPr>
        </p:nvSpPr>
        <p:spPr>
          <a:xfrm>
            <a:off x="271727" y="39703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71727" y="3679825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30375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 noProof="0"/>
              <a:pPr/>
              <a:t>‹#›</a:t>
            </a:fld>
            <a:endParaRPr lang="en-GB" noProof="0" dirty="0"/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267213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62300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9"/>
          </p:nvPr>
        </p:nvSpPr>
        <p:spPr>
          <a:xfrm>
            <a:off x="267213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62300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21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407383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676638" y="1412777"/>
            <a:ext cx="7254683" cy="1573213"/>
          </a:xfrm>
          <a:prstGeom prst="rect">
            <a:avLst/>
          </a:prstGeom>
        </p:spPr>
        <p:txBody>
          <a:bodyPr lIns="0" tIns="108000" rIns="0" anchor="b" anchorCtr="0"/>
          <a:lstStyle>
            <a:lvl1pPr>
              <a:lnSpc>
                <a:spcPct val="93000"/>
              </a:lnSpc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699469" y="3112981"/>
            <a:ext cx="7231975" cy="58737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94000"/>
              </a:lnSpc>
              <a:spcBef>
                <a:spcPct val="63000"/>
              </a:spcBef>
              <a:buFont typeface="Verdana" pitchFamily="34" charset="0"/>
              <a:buNone/>
              <a:defRPr sz="2000" b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702BB22-01FB-5040-8DE3-287ADE3B2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39759" y="148988"/>
            <a:ext cx="591967" cy="591967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751A5F49-F164-C046-B0ED-F61F09E7CC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9152" y="6516739"/>
            <a:ext cx="975121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BEBEBE"/>
                </a:solidFill>
              </a:defRPr>
            </a:lvl1pPr>
          </a:lstStyle>
          <a:p>
            <a:fld id="{F9FBF275-9436-40CB-880C-9ED6FCEBC6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F505355-9F3E-DE48-A857-B869F3C5F774}"/>
              </a:ext>
            </a:extLst>
          </p:cNvPr>
          <p:cNvSpPr txBox="1">
            <a:spLocks/>
          </p:cNvSpPr>
          <p:nvPr userDrawn="1"/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900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Wingdings" pitchFamily="2" charset="2"/>
              <a:buNone/>
              <a:defRPr sz="7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6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>
                <a:solidFill>
                  <a:schemeClr val="tx1"/>
                </a:solidFill>
                <a:latin typeface="+mn-lt"/>
              </a:defRPr>
            </a:lvl2pPr>
            <a:lvl3pPr marL="54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>
                <a:solidFill>
                  <a:schemeClr val="tx1"/>
                </a:solidFill>
                <a:latin typeface="+mn-lt"/>
              </a:defRPr>
            </a:lvl3pPr>
            <a:lvl4pPr marL="72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90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q"/>
              <a:defRPr sz="900">
                <a:solidFill>
                  <a:schemeClr val="tx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/>
              <a:t>CARES4Energy</a:t>
            </a:r>
          </a:p>
        </p:txBody>
      </p:sp>
    </p:spTree>
    <p:extLst>
      <p:ext uri="{BB962C8B-B14F-4D97-AF65-F5344CB8AC3E}">
        <p14:creationId xmlns:p14="http://schemas.microsoft.com/office/powerpoint/2010/main" val="18831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462" y="1052513"/>
            <a:ext cx="936281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1726" y="1341437"/>
            <a:ext cx="9360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B453B977-D7E6-2F46-8C65-4835221D27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39759" y="148988"/>
            <a:ext cx="591967" cy="591967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B6BFD41E-82FB-4C4B-81BD-B430A50E32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9152" y="6516739"/>
            <a:ext cx="975121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BEBEBE"/>
                </a:solidFill>
              </a:defRPr>
            </a:lvl1pPr>
          </a:lstStyle>
          <a:p>
            <a:fld id="{F9FBF275-9436-40CB-880C-9ED6FCEBC6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E0F0003-EAD5-8E45-A212-0BDAFDACE77B}"/>
              </a:ext>
            </a:extLst>
          </p:cNvPr>
          <p:cNvSpPr txBox="1">
            <a:spLocks/>
          </p:cNvSpPr>
          <p:nvPr userDrawn="1"/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900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Wingdings" pitchFamily="2" charset="2"/>
              <a:buNone/>
              <a:defRPr sz="7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6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>
                <a:solidFill>
                  <a:schemeClr val="tx1"/>
                </a:solidFill>
                <a:latin typeface="+mn-lt"/>
              </a:defRPr>
            </a:lvl2pPr>
            <a:lvl3pPr marL="54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>
                <a:solidFill>
                  <a:schemeClr val="tx1"/>
                </a:solidFill>
                <a:latin typeface="+mn-lt"/>
              </a:defRPr>
            </a:lvl3pPr>
            <a:lvl4pPr marL="72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90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q"/>
              <a:defRPr sz="900">
                <a:solidFill>
                  <a:schemeClr val="tx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/>
              <a:t>CARES4Energy</a:t>
            </a:r>
          </a:p>
        </p:txBody>
      </p:sp>
    </p:spTree>
    <p:extLst>
      <p:ext uri="{BB962C8B-B14F-4D97-AF65-F5344CB8AC3E}">
        <p14:creationId xmlns:p14="http://schemas.microsoft.com/office/powerpoint/2010/main" val="262103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2607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462" y="1052513"/>
            <a:ext cx="936281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1726" y="1341437"/>
            <a:ext cx="9360000" cy="4967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807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2127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768643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219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3600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23305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70337"/>
            <a:ext cx="4608000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9825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1080722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41437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414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9"/>
          </p:nvPr>
        </p:nvSpPr>
        <p:spPr>
          <a:xfrm>
            <a:off x="271727" y="39703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71727" y="3679825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1184940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267213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62300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9"/>
          </p:nvPr>
        </p:nvSpPr>
        <p:spPr>
          <a:xfrm>
            <a:off x="267213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62300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21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3363008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415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282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462" y="1052513"/>
            <a:ext cx="936281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1726" y="1341437"/>
            <a:ext cx="9360000" cy="4967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4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76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338838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219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3600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23305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70337"/>
            <a:ext cx="4608000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9825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31045146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41437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414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9"/>
          </p:nvPr>
        </p:nvSpPr>
        <p:spPr>
          <a:xfrm>
            <a:off x="271727" y="39703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71727" y="3679825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550725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267213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62300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9"/>
          </p:nvPr>
        </p:nvSpPr>
        <p:spPr>
          <a:xfrm>
            <a:off x="267213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62300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21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1763297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96653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4" y="6516005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44624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727" y="1044269"/>
            <a:ext cx="936254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191664" cy="321900"/>
          </a:xfrm>
        </p:spPr>
        <p:txBody>
          <a:bodyPr lIns="72000" anchor="t" anchorCtr="0"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73357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2824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462" y="1052513"/>
            <a:ext cx="936281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1726" y="1341437"/>
            <a:ext cx="9360000" cy="4967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4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2" y="6516001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4000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76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3388382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5"/>
          </p:nvPr>
        </p:nvSpPr>
        <p:spPr>
          <a:xfrm>
            <a:off x="271219" y="1339200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3600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9200"/>
            <a:ext cx="4608000" cy="23305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70337"/>
            <a:ext cx="4608000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9825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31045146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41437"/>
            <a:ext cx="4608000" cy="49672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52513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15"/>
          </p:nvPr>
        </p:nvSpPr>
        <p:spPr>
          <a:xfrm>
            <a:off x="271727" y="13414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71727" y="1052513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9"/>
          </p:nvPr>
        </p:nvSpPr>
        <p:spPr>
          <a:xfrm>
            <a:off x="271727" y="3970337"/>
            <a:ext cx="4609836" cy="2338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71727" y="3679825"/>
            <a:ext cx="4607734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5507254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i master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D8A03-D3E1-422E-B5F6-0C9B18CCC80C}" type="slidenum">
              <a:rPr lang="en-GB"/>
              <a:pPr/>
              <a:t>‹#›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267213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6"/>
          </p:nvPr>
        </p:nvSpPr>
        <p:spPr>
          <a:xfrm>
            <a:off x="5026538" y="1332011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Rectangle 3"/>
          <p:cNvSpPr>
            <a:spLocks noGrp="1" noChangeArrowheads="1"/>
          </p:cNvSpPr>
          <p:nvPr>
            <p:ph idx="17" hasCustomPrompt="1"/>
          </p:nvPr>
        </p:nvSpPr>
        <p:spPr bwMode="auto">
          <a:xfrm>
            <a:off x="262300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7" name="Rectangle 3"/>
          <p:cNvSpPr>
            <a:spLocks noGrp="1" noChangeArrowheads="1"/>
          </p:cNvSpPr>
          <p:nvPr>
            <p:ph idx="18" hasCustomPrompt="1"/>
          </p:nvPr>
        </p:nvSpPr>
        <p:spPr bwMode="auto">
          <a:xfrm>
            <a:off x="5026538" y="1044269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19"/>
          </p:nvPr>
        </p:nvSpPr>
        <p:spPr>
          <a:xfrm>
            <a:off x="267213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20"/>
          </p:nvPr>
        </p:nvSpPr>
        <p:spPr>
          <a:xfrm>
            <a:off x="5026538" y="3959323"/>
            <a:ext cx="4608000" cy="2339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Rectangle 3"/>
          <p:cNvSpPr>
            <a:spLocks noGrp="1" noChangeArrowheads="1"/>
          </p:cNvSpPr>
          <p:nvPr>
            <p:ph idx="21" hasCustomPrompt="1"/>
          </p:nvPr>
        </p:nvSpPr>
        <p:spPr bwMode="auto">
          <a:xfrm>
            <a:off x="262300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sp>
        <p:nvSpPr>
          <p:cNvPr id="21" name="Rectangle 3"/>
          <p:cNvSpPr>
            <a:spLocks noGrp="1" noChangeArrowheads="1"/>
          </p:cNvSpPr>
          <p:nvPr>
            <p:ph idx="22" hasCustomPrompt="1"/>
          </p:nvPr>
        </p:nvSpPr>
        <p:spPr bwMode="auto">
          <a:xfrm>
            <a:off x="5026538" y="3671581"/>
            <a:ext cx="460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17632974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mtClean="0"/>
            </a:lvl1pPr>
          </a:lstStyle>
          <a:p>
            <a:fld id="{0CAF91B7-F0A1-4F67-B243-61DAA7156E0D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9665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59154" y="6516005"/>
            <a:ext cx="975121" cy="144463"/>
          </a:xfrm>
        </p:spPr>
        <p:txBody>
          <a:bodyPr/>
          <a:lstStyle>
            <a:lvl1pPr>
              <a:defRPr/>
            </a:lvl1pPr>
          </a:lstStyle>
          <a:p>
            <a:fld id="{2E922801-0AC8-490C-823A-6A6AFFAEF3E6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44624"/>
            <a:ext cx="7333568" cy="7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271727" y="1044269"/>
            <a:ext cx="9362546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  <a:lvl2pPr algn="ctr">
              <a:defRPr b="1">
                <a:solidFill>
                  <a:schemeClr val="bg1"/>
                </a:solidFill>
              </a:defRPr>
            </a:lvl2pPr>
            <a:lvl3pPr algn="ctr">
              <a:defRPr b="1">
                <a:solidFill>
                  <a:schemeClr val="bg1"/>
                </a:solidFill>
              </a:defRPr>
            </a:lvl3pPr>
            <a:lvl4pPr algn="ctr">
              <a:defRPr b="1">
                <a:solidFill>
                  <a:schemeClr val="bg1"/>
                </a:solidFill>
              </a:defRPr>
            </a:lvl4pPr>
            <a:lvl5pPr marL="1076325" indent="0" algn="ct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 dirty="0"/>
              <a:t>Klik for at redigere i master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71727" y="6425270"/>
            <a:ext cx="93625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EBEB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191664" cy="321900"/>
          </a:xfrm>
        </p:spPr>
        <p:txBody>
          <a:bodyPr lIns="72000" anchor="t" anchorCtr="0"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733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2.tiff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2.tiff"/><Relationship Id="rId5" Type="http://schemas.openxmlformats.org/officeDocument/2006/relationships/slideLayout" Target="../slideLayouts/slideLayout33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3747"/>
            <a:ext cx="7333568" cy="71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1727" y="1328738"/>
            <a:ext cx="9360000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  <a:endParaRPr lang="en-GB" noProof="0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9152" y="6516739"/>
            <a:ext cx="975121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BEBEBE"/>
                </a:solidFill>
              </a:defRPr>
            </a:lvl1pPr>
          </a:lstStyle>
          <a:p>
            <a:fld id="{F9FBF275-9436-40CB-880C-9ED6FCEBC6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-406892" y="109460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6.00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-406892" y="85791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6.60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-143922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-406892" y="56897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7.40</a:t>
            </a: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4488656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5030391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-406892" y="3981822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1.50</a:t>
            </a:r>
          </a:p>
        </p:txBody>
      </p:sp>
      <p:sp>
        <p:nvSpPr>
          <p:cNvPr id="14" name="Text Box 34"/>
          <p:cNvSpPr txBox="1">
            <a:spLocks noChangeArrowheads="1"/>
          </p:cNvSpPr>
          <p:nvPr/>
        </p:nvSpPr>
        <p:spPr bwMode="auto">
          <a:xfrm>
            <a:off x="-406892" y="3481384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0.70</a:t>
            </a: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-406892" y="633730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8.00</a:t>
            </a: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9634273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-406892" y="3728269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1.30</a:t>
            </a: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-406892" y="134143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5.80</a:t>
            </a:r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C8302B78-B330-3A4A-A9CB-BE360F767F3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039759" y="148988"/>
            <a:ext cx="591967" cy="591967"/>
          </a:xfrm>
          <a:prstGeom prst="rect">
            <a:avLst/>
          </a:prstGeom>
        </p:spPr>
      </p:pic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47924D68-4666-E340-B5AD-23A52359BA69}"/>
              </a:ext>
            </a:extLst>
          </p:cNvPr>
          <p:cNvSpPr txBox="1">
            <a:spLocks/>
          </p:cNvSpPr>
          <p:nvPr userDrawn="1"/>
        </p:nvSpPr>
        <p:spPr>
          <a:xfrm>
            <a:off x="271726" y="6453336"/>
            <a:ext cx="8640000" cy="324000"/>
          </a:xfrm>
        </p:spPr>
        <p:txBody>
          <a:bodyPr lIns="0" tIns="0" anchor="t" anchorCtr="0"/>
          <a:lstStyle>
            <a:lvl1pPr marL="900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Wingdings" pitchFamily="2" charset="2"/>
              <a:buNone/>
              <a:defRPr sz="7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6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>
                <a:solidFill>
                  <a:schemeClr val="tx1"/>
                </a:solidFill>
                <a:latin typeface="+mn-lt"/>
              </a:defRPr>
            </a:lvl2pPr>
            <a:lvl3pPr marL="54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>
                <a:solidFill>
                  <a:schemeClr val="tx1"/>
                </a:solidFill>
                <a:latin typeface="+mn-lt"/>
              </a:defRPr>
            </a:lvl3pPr>
            <a:lvl4pPr marL="72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90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q"/>
              <a:defRPr sz="900">
                <a:solidFill>
                  <a:schemeClr val="tx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/>
              <a:t>CARES4Energy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58" r:id="rId2"/>
    <p:sldLayoutId id="2147483654" r:id="rId3"/>
    <p:sldLayoutId id="2147483660" r:id="rId4"/>
    <p:sldLayoutId id="2147483656" r:id="rId5"/>
    <p:sldLayoutId id="2147483677" r:id="rId6"/>
    <p:sldLayoutId id="2147483679" r:id="rId7"/>
    <p:sldLayoutId id="2147483661" r:id="rId8"/>
    <p:sldLayoutId id="2147483659" r:id="rId9"/>
    <p:sldLayoutId id="2147483722" r:id="rId10"/>
    <p:sldLayoutId id="214748372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9pPr>
    </p:titleStyle>
    <p:bodyStyle>
      <a:lvl1pPr marL="18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§"/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Verdana" pitchFamily="34" charset="0"/>
        <a:buChar char="–"/>
        <a:defRPr sz="900">
          <a:solidFill>
            <a:schemeClr val="tx1"/>
          </a:solidFill>
          <a:latin typeface="+mn-lt"/>
        </a:defRPr>
      </a:lvl2pPr>
      <a:lvl3pPr marL="54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Courier New" pitchFamily="49" charset="0"/>
        <a:buChar char="o"/>
        <a:defRPr sz="900">
          <a:solidFill>
            <a:schemeClr val="tx1"/>
          </a:solidFill>
          <a:latin typeface="+mn-lt"/>
        </a:defRPr>
      </a:lvl3pPr>
      <a:lvl4pPr marL="72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Arial" pitchFamily="34" charset="0"/>
        <a:buChar char="•"/>
        <a:defRPr sz="900">
          <a:solidFill>
            <a:schemeClr val="tx1"/>
          </a:solidFill>
          <a:latin typeface="+mn-lt"/>
        </a:defRPr>
      </a:lvl4pPr>
      <a:lvl5pPr marL="90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q"/>
        <a:defRPr sz="900">
          <a:solidFill>
            <a:schemeClr val="tx1"/>
          </a:solidFill>
          <a:latin typeface="+mn-lt"/>
        </a:defRPr>
      </a:lvl5pPr>
      <a:lvl6pPr marL="18145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6pPr>
      <a:lvl7pPr marL="22717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7pPr>
      <a:lvl8pPr marL="27289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8pPr>
      <a:lvl9pPr marL="31861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3747"/>
            <a:ext cx="7333568" cy="71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1727" y="1328738"/>
            <a:ext cx="9360000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  <a:endParaRPr lang="en-GB" noProof="0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9152" y="6516739"/>
            <a:ext cx="975121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BEBEBE"/>
                </a:solidFill>
              </a:defRPr>
            </a:lvl1pPr>
          </a:lstStyle>
          <a:p>
            <a:fld id="{F9FBF275-9436-40CB-880C-9ED6FCEBC6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-406892" y="109460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6.00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-406892" y="85791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6.60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-143922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-406892" y="56897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7.40</a:t>
            </a: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4488656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5030391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-406892" y="3981822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1.50</a:t>
            </a:r>
          </a:p>
        </p:txBody>
      </p:sp>
      <p:sp>
        <p:nvSpPr>
          <p:cNvPr id="14" name="Text Box 34"/>
          <p:cNvSpPr txBox="1">
            <a:spLocks noChangeArrowheads="1"/>
          </p:cNvSpPr>
          <p:nvPr/>
        </p:nvSpPr>
        <p:spPr bwMode="auto">
          <a:xfrm>
            <a:off x="-406892" y="3481384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0.70</a:t>
            </a: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-406892" y="633730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8.00</a:t>
            </a: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9634273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-406892" y="3728269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1.30</a:t>
            </a: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-406892" y="134143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5.80</a:t>
            </a: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A9F412B2-48DB-8642-8C4C-C5F132919AB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116454" y="221607"/>
            <a:ext cx="517819" cy="69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2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9pPr>
    </p:titleStyle>
    <p:bodyStyle>
      <a:lvl1pPr marL="18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§"/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Verdana" pitchFamily="34" charset="0"/>
        <a:buChar char="–"/>
        <a:defRPr sz="900">
          <a:solidFill>
            <a:schemeClr val="tx1"/>
          </a:solidFill>
          <a:latin typeface="+mn-lt"/>
        </a:defRPr>
      </a:lvl2pPr>
      <a:lvl3pPr marL="54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Courier New" pitchFamily="49" charset="0"/>
        <a:buChar char="o"/>
        <a:defRPr sz="900">
          <a:solidFill>
            <a:schemeClr val="tx1"/>
          </a:solidFill>
          <a:latin typeface="+mn-lt"/>
        </a:defRPr>
      </a:lvl3pPr>
      <a:lvl4pPr marL="72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Arial" pitchFamily="34" charset="0"/>
        <a:buChar char="•"/>
        <a:defRPr sz="900">
          <a:solidFill>
            <a:schemeClr val="tx1"/>
          </a:solidFill>
          <a:latin typeface="+mn-lt"/>
        </a:defRPr>
      </a:lvl4pPr>
      <a:lvl5pPr marL="90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q"/>
        <a:defRPr sz="900">
          <a:solidFill>
            <a:schemeClr val="tx1"/>
          </a:solidFill>
          <a:latin typeface="+mn-lt"/>
        </a:defRPr>
      </a:lvl5pPr>
      <a:lvl6pPr marL="18145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6pPr>
      <a:lvl7pPr marL="22717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7pPr>
      <a:lvl8pPr marL="27289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8pPr>
      <a:lvl9pPr marL="31861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3747"/>
            <a:ext cx="7333568" cy="71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1727" y="1328738"/>
            <a:ext cx="9360000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  <a:endParaRPr lang="en-GB" noProof="0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9152" y="6516739"/>
            <a:ext cx="975121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BEBEBE"/>
                </a:solidFill>
              </a:defRPr>
            </a:lvl1pPr>
          </a:lstStyle>
          <a:p>
            <a:fld id="{F9FBF275-9436-40CB-880C-9ED6FCEBC6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-406892" y="109460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6.00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-406892" y="85791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6.60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-143922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-406892" y="56897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7.40</a:t>
            </a: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4488656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5030391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-406892" y="3981822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1.50</a:t>
            </a:r>
          </a:p>
        </p:txBody>
      </p:sp>
      <p:sp>
        <p:nvSpPr>
          <p:cNvPr id="14" name="Text Box 34"/>
          <p:cNvSpPr txBox="1">
            <a:spLocks noChangeArrowheads="1"/>
          </p:cNvSpPr>
          <p:nvPr/>
        </p:nvSpPr>
        <p:spPr bwMode="auto">
          <a:xfrm>
            <a:off x="-406892" y="3481384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0.70</a:t>
            </a: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-406892" y="633730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8.00</a:t>
            </a: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9634273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-406892" y="3728269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1.30</a:t>
            </a: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-406892" y="134143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5.80</a:t>
            </a: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B32C43E5-E0BB-7A49-8096-B88F247ED31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116454" y="221607"/>
            <a:ext cx="517819" cy="69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7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9pPr>
    </p:titleStyle>
    <p:bodyStyle>
      <a:lvl1pPr marL="18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§"/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Verdana" pitchFamily="34" charset="0"/>
        <a:buChar char="–"/>
        <a:defRPr sz="900">
          <a:solidFill>
            <a:schemeClr val="tx1"/>
          </a:solidFill>
          <a:latin typeface="+mn-lt"/>
        </a:defRPr>
      </a:lvl2pPr>
      <a:lvl3pPr marL="54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Courier New" pitchFamily="49" charset="0"/>
        <a:buChar char="o"/>
        <a:defRPr sz="900">
          <a:solidFill>
            <a:schemeClr val="tx1"/>
          </a:solidFill>
          <a:latin typeface="+mn-lt"/>
        </a:defRPr>
      </a:lvl3pPr>
      <a:lvl4pPr marL="72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Arial" pitchFamily="34" charset="0"/>
        <a:buChar char="•"/>
        <a:defRPr sz="900">
          <a:solidFill>
            <a:schemeClr val="tx1"/>
          </a:solidFill>
          <a:latin typeface="+mn-lt"/>
        </a:defRPr>
      </a:lvl4pPr>
      <a:lvl5pPr marL="90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q"/>
        <a:defRPr sz="900">
          <a:solidFill>
            <a:schemeClr val="tx1"/>
          </a:solidFill>
          <a:latin typeface="+mn-lt"/>
        </a:defRPr>
      </a:lvl5pPr>
      <a:lvl6pPr marL="18145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6pPr>
      <a:lvl7pPr marL="22717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7pPr>
      <a:lvl8pPr marL="27289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8pPr>
      <a:lvl9pPr marL="31861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727" y="53747"/>
            <a:ext cx="7333568" cy="71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  <a:endParaRPr lang="en-GB" noProof="0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1727" y="1328738"/>
            <a:ext cx="9360000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i master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  <a:endParaRPr lang="en-GB" noProof="0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9152" y="6516739"/>
            <a:ext cx="975121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BEBEBE"/>
                </a:solidFill>
              </a:defRPr>
            </a:lvl1pPr>
          </a:lstStyle>
          <a:p>
            <a:fld id="{F9FBF275-9436-40CB-880C-9ED6FCEBC6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-406892" y="109460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6.00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-406892" y="85791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6.60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-143922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-406892" y="56897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7.40</a:t>
            </a: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4488656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5030391" y="-205297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0.20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-406892" y="3981822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1.50</a:t>
            </a:r>
          </a:p>
        </p:txBody>
      </p:sp>
      <p:sp>
        <p:nvSpPr>
          <p:cNvPr id="14" name="Text Box 34"/>
          <p:cNvSpPr txBox="1">
            <a:spLocks noChangeArrowheads="1"/>
          </p:cNvSpPr>
          <p:nvPr/>
        </p:nvSpPr>
        <p:spPr bwMode="auto">
          <a:xfrm>
            <a:off x="-406892" y="3481384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0.70</a:t>
            </a: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-406892" y="633730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8.00</a:t>
            </a: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9634273" y="-225190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13.0</a:t>
            </a: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-406892" y="3728269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1.30</a:t>
            </a: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-406892" y="1341438"/>
            <a:ext cx="386954" cy="195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>
              <a:spcBef>
                <a:spcPct val="50000"/>
              </a:spcBef>
            </a:pPr>
            <a:r>
              <a:rPr lang="da-DK" sz="800" dirty="0">
                <a:solidFill>
                  <a:srgbClr val="FD3144"/>
                </a:solidFill>
              </a:rPr>
              <a:t>5.80</a:t>
            </a: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9E25F2E3-5904-2740-A32C-626D1E716A4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116454" y="221607"/>
            <a:ext cx="517819" cy="69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7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</a:defRPr>
      </a:lvl9pPr>
    </p:titleStyle>
    <p:bodyStyle>
      <a:lvl1pPr marL="18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§"/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Verdana" pitchFamily="34" charset="0"/>
        <a:buChar char="–"/>
        <a:defRPr sz="900">
          <a:solidFill>
            <a:schemeClr val="tx1"/>
          </a:solidFill>
          <a:latin typeface="+mn-lt"/>
        </a:defRPr>
      </a:lvl2pPr>
      <a:lvl3pPr marL="54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Courier New" pitchFamily="49" charset="0"/>
        <a:buChar char="o"/>
        <a:defRPr sz="900">
          <a:solidFill>
            <a:schemeClr val="tx1"/>
          </a:solidFill>
          <a:latin typeface="+mn-lt"/>
        </a:defRPr>
      </a:lvl3pPr>
      <a:lvl4pPr marL="72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Arial" pitchFamily="34" charset="0"/>
        <a:buChar char="•"/>
        <a:defRPr sz="900">
          <a:solidFill>
            <a:schemeClr val="tx1"/>
          </a:solidFill>
          <a:latin typeface="+mn-lt"/>
        </a:defRPr>
      </a:lvl4pPr>
      <a:lvl5pPr marL="900000" indent="-90000" algn="l" rtl="0" eaLnBrk="1" fontAlgn="base" hangingPunct="1">
        <a:lnSpc>
          <a:spcPts val="1400"/>
        </a:lnSpc>
        <a:spcBef>
          <a:spcPts val="300"/>
        </a:spcBef>
        <a:spcAft>
          <a:spcPts val="300"/>
        </a:spcAft>
        <a:buClr>
          <a:schemeClr val="accent6"/>
        </a:buClr>
        <a:buFont typeface="Wingdings" pitchFamily="2" charset="2"/>
        <a:buChar char="q"/>
        <a:defRPr sz="900">
          <a:solidFill>
            <a:schemeClr val="tx1"/>
          </a:solidFill>
          <a:latin typeface="+mn-lt"/>
        </a:defRPr>
      </a:lvl5pPr>
      <a:lvl6pPr marL="18145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6pPr>
      <a:lvl7pPr marL="22717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7pPr>
      <a:lvl8pPr marL="27289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8pPr>
      <a:lvl9pPr marL="3186113" indent="-280988" algn="l" rtl="0" eaLnBrk="1" fontAlgn="base" hangingPunct="1">
        <a:spcBef>
          <a:spcPct val="50000"/>
        </a:spcBef>
        <a:spcAft>
          <a:spcPct val="0"/>
        </a:spcAft>
        <a:buFont typeface="Verdana" pitchFamily="34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anicos@soteriouchristou.com" TargetMode="External"/><Relationship Id="rId2" Type="http://schemas.openxmlformats.org/officeDocument/2006/relationships/hyperlink" Target="https://find-and-update.company-information.service.gov.uk/company/15779183/officers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3"/>
          <a:stretch/>
        </p:blipFill>
        <p:spPr>
          <a:xfrm>
            <a:off x="-4119" y="0"/>
            <a:ext cx="9910119" cy="6858000"/>
          </a:xfrm>
          <a:prstGeom prst="rect">
            <a:avLst/>
          </a:prstGeom>
        </p:spPr>
      </p:pic>
      <p:sp>
        <p:nvSpPr>
          <p:cNvPr id="7" name="TextBox 25">
            <a:extLst>
              <a:ext uri="{FF2B5EF4-FFF2-40B4-BE49-F238E27FC236}">
                <a16:creationId xmlns:a16="http://schemas.microsoft.com/office/drawing/2014/main" id="{A6A67987-B67A-704A-B61A-D8410D47CCBF}"/>
              </a:ext>
            </a:extLst>
          </p:cNvPr>
          <p:cNvSpPr txBox="1"/>
          <p:nvPr/>
        </p:nvSpPr>
        <p:spPr bwMode="auto">
          <a:xfrm>
            <a:off x="4634636" y="1999732"/>
            <a:ext cx="4435223" cy="1732653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4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88900" indent="-88900" algn="ctr">
              <a:defRPr sz="900" b="1">
                <a:solidFill>
                  <a:schemeClr val="bg1"/>
                </a:solidFill>
              </a:defRPr>
            </a:lvl1pPr>
          </a:lstStyle>
          <a:p>
            <a:endParaRPr lang="en-GB" b="0" dirty="0"/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4846324" y="2562673"/>
            <a:ext cx="4929272" cy="866327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GB" sz="2800" dirty="0">
                <a:latin typeface="Arial Narrow" panose="020B0606020202030204" pitchFamily="34" charset="0"/>
              </a:rPr>
              <a:t>3x50MWp Solar Farms </a:t>
            </a:r>
            <a:br>
              <a:rPr lang="en-GB" sz="2800" dirty="0">
                <a:latin typeface="Arial Narrow" panose="020B0606020202030204" pitchFamily="34" charset="0"/>
              </a:rPr>
            </a:br>
            <a:r>
              <a:rPr lang="en-GB" sz="2800" dirty="0">
                <a:latin typeface="Arial Narrow" panose="020B0606020202030204" pitchFamily="34" charset="0"/>
              </a:rPr>
              <a:t>by Cares4Energy &amp; </a:t>
            </a:r>
            <a:br>
              <a:rPr lang="en-GB" sz="2800" dirty="0">
                <a:latin typeface="Arial Narrow" panose="020B0606020202030204" pitchFamily="34" charset="0"/>
              </a:rPr>
            </a:br>
            <a:r>
              <a:rPr lang="en-GB" sz="2800" dirty="0">
                <a:latin typeface="Arial Narrow" panose="020B0606020202030204" pitchFamily="34" charset="0"/>
              </a:rPr>
              <a:t>Savannah Energy</a:t>
            </a:r>
            <a:br>
              <a:rPr lang="en-GB" sz="4800" dirty="0">
                <a:latin typeface="Arial Narrow" panose="020B0606020202030204" pitchFamily="34" charset="0"/>
              </a:rPr>
            </a:br>
            <a:r>
              <a:rPr lang="en-GB" sz="1400" i="1" dirty="0">
                <a:latin typeface="Arial Narrow" panose="020B0606020202030204" pitchFamily="34" charset="0"/>
              </a:rPr>
              <a:t>Electrification of The Gambia</a:t>
            </a:r>
            <a:endParaRPr lang="en-GB" sz="2200" b="0" i="1" dirty="0">
              <a:latin typeface="Arial Narrow" panose="020B0606020202030204" pitchFamily="34" charset="0"/>
            </a:endParaRPr>
          </a:p>
        </p:txBody>
      </p:sp>
      <p:sp>
        <p:nvSpPr>
          <p:cNvPr id="6" name="Undertitel 5"/>
          <p:cNvSpPr>
            <a:spLocks noGrp="1"/>
          </p:cNvSpPr>
          <p:nvPr>
            <p:ph type="subTitle" idx="1"/>
          </p:nvPr>
        </p:nvSpPr>
        <p:spPr>
          <a:xfrm>
            <a:off x="4846324" y="3329463"/>
            <a:ext cx="4065402" cy="587375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Arial Narrow"/>
              </a:rPr>
              <a:t>(NAWEC) </a:t>
            </a:r>
            <a:br>
              <a:rPr lang="en-GB" sz="1600" dirty="0">
                <a:latin typeface="Arial Narrow" panose="020B0606020202030204" pitchFamily="34" charset="0"/>
              </a:rPr>
            </a:br>
            <a:endParaRPr lang="en-GB" sz="1600" dirty="0">
              <a:latin typeface="Arial Narrow" panose="020B0606020202030204" pitchFamily="34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0731CFD-3701-1345-86CE-DBF3C63F71E1}"/>
              </a:ext>
            </a:extLst>
          </p:cNvPr>
          <p:cNvSpPr txBox="1">
            <a:spLocks/>
          </p:cNvSpPr>
          <p:nvPr/>
        </p:nvSpPr>
        <p:spPr>
          <a:xfrm>
            <a:off x="271726" y="6453336"/>
            <a:ext cx="8640000" cy="324000"/>
          </a:xfrm>
        </p:spPr>
        <p:txBody>
          <a:bodyPr/>
          <a:lstStyle>
            <a:lvl1pPr marL="18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§"/>
              <a:defRPr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>
                <a:solidFill>
                  <a:schemeClr val="tx1"/>
                </a:solidFill>
                <a:latin typeface="+mn-lt"/>
              </a:defRPr>
            </a:lvl2pPr>
            <a:lvl3pPr marL="54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>
                <a:solidFill>
                  <a:schemeClr val="tx1"/>
                </a:solidFill>
                <a:latin typeface="+mn-lt"/>
              </a:defRPr>
            </a:lvl3pPr>
            <a:lvl4pPr marL="72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>
                <a:solidFill>
                  <a:schemeClr val="tx1"/>
                </a:solidFill>
                <a:latin typeface="+mn-lt"/>
              </a:defRPr>
            </a:lvl4pPr>
            <a:lvl5pPr marL="900000" indent="-90000" algn="l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Char char="q"/>
              <a:defRPr sz="900">
                <a:solidFill>
                  <a:schemeClr val="tx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90000" indent="0">
              <a:buNone/>
            </a:pPr>
            <a:r>
              <a:rPr lang="en-GB" sz="700" b="1" kern="0" dirty="0">
                <a:solidFill>
                  <a:schemeClr val="accent2"/>
                </a:solidFill>
              </a:rPr>
              <a:t>CARES4Energy</a:t>
            </a:r>
          </a:p>
        </p:txBody>
      </p:sp>
    </p:spTree>
    <p:extLst>
      <p:ext uri="{BB962C8B-B14F-4D97-AF65-F5344CB8AC3E}">
        <p14:creationId xmlns:p14="http://schemas.microsoft.com/office/powerpoint/2010/main" val="83390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7AA8DD-01BF-4871-9BB4-D81782DA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>
                <a:latin typeface="Arial Narrow" panose="020B0606020202030204" pitchFamily="34" charset="0"/>
                <a:ea typeface="Verdana"/>
                <a:cs typeface="Calibri"/>
              </a:rPr>
              <a:t>Executive Summary</a:t>
            </a:r>
            <a:endParaRPr lang="en-US" sz="4800" dirty="0">
              <a:latin typeface="Arial Narrow" panose="020B0606020202030204" pitchFamily="34" charset="0"/>
              <a:cs typeface="Calibri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7F9FA-34E9-4151-9CA2-0E271FE9299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5760" y="1865389"/>
            <a:ext cx="9360000" cy="4967287"/>
          </a:xfrm>
        </p:spPr>
        <p:txBody>
          <a:bodyPr anchor="t"/>
          <a:lstStyle/>
          <a:p>
            <a:pPr marL="90170" indent="0">
              <a:buNone/>
            </a:pPr>
            <a:endParaRPr lang="en-GB" sz="1100" dirty="0">
              <a:latin typeface="Calibri"/>
              <a:ea typeface="Verdana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A449AF-E465-40E6-B402-26259D615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922801-0AC8-490C-823A-6A6AFFAEF3E6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7" name="Text Box 43">
            <a:extLst>
              <a:ext uri="{FF2B5EF4-FFF2-40B4-BE49-F238E27FC236}">
                <a16:creationId xmlns:a16="http://schemas.microsoft.com/office/drawing/2014/main" id="{4EC06C5A-0787-4D63-ADEA-C6ED7B861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81" y="2437568"/>
            <a:ext cx="4335392" cy="3862267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34178"/>
            </a:solidFill>
            <a:miter lim="800000"/>
            <a:headEnd/>
            <a:tailEnd/>
          </a:ln>
        </p:spPr>
        <p:txBody>
          <a:bodyPr lIns="36000" tIns="144000" rIns="108000" bIns="36000" anchor="ctr" anchorCtr="0"/>
          <a:lstStyle>
            <a:defPPr>
              <a:defRPr lang="da-DK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885950" algn="l"/>
              </a:tabLst>
              <a:defRPr/>
            </a:pPr>
            <a:r>
              <a:rPr lang="en-GB" sz="900" b="1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	</a:t>
            </a:r>
            <a:r>
              <a:rPr lang="en-GB" sz="1000" b="1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Sheriff </a:t>
            </a:r>
            <a:r>
              <a:rPr lang="en-GB" sz="1000" b="1" dirty="0" err="1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Sanno</a:t>
            </a:r>
            <a:r>
              <a:rPr lang="en-GB" sz="1000" b="1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 </a:t>
            </a:r>
            <a:endParaRPr lang="en-GB" sz="1000" b="1" dirty="0">
              <a:solidFill>
                <a:schemeClr val="accent1"/>
              </a:solidFill>
              <a:latin typeface="Arial Narrow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 panose="020B0606020202030204" pitchFamily="34" charset="0"/>
                <a:ea typeface="Verdana"/>
                <a:cs typeface="Calibri"/>
              </a:rPr>
              <a:t>BSc and MSc in Electrical Power Engineering </a:t>
            </a:r>
            <a:endParaRPr lang="en-GB" sz="1000" dirty="0">
              <a:solidFill>
                <a:schemeClr val="accent1"/>
              </a:solidFill>
              <a:latin typeface="Arial Narrow" panose="020B0606020202030204" pitchFamily="34" charset="0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 panose="020B0606020202030204" pitchFamily="34" charset="0"/>
                <a:ea typeface="Verdana"/>
                <a:cs typeface="Calibri"/>
              </a:rPr>
              <a:t>Over 22 years of experience in onshore / offshore Oil &amp; Gas, Refinery, Petrochemical, LNG, and Power Generation Industries</a:t>
            </a:r>
            <a:endParaRPr lang="en-GB" sz="1000" dirty="0">
              <a:solidFill>
                <a:schemeClr val="accent1"/>
              </a:solidFill>
              <a:latin typeface="Arial Narrow" panose="020B0606020202030204" pitchFamily="34" charset="0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 panose="020B0606020202030204" pitchFamily="34" charset="0"/>
                <a:ea typeface="Verdana"/>
                <a:cs typeface="Calibri"/>
              </a:rPr>
              <a:t>Originally from The Gambia and has subsequently worked globally</a:t>
            </a:r>
            <a:endParaRPr lang="en-GB" sz="1000" dirty="0">
              <a:solidFill>
                <a:schemeClr val="accent1"/>
              </a:solidFill>
              <a:latin typeface="Arial Narrow" panose="020B0606020202030204" pitchFamily="34" charset="0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 panose="020B0606020202030204" pitchFamily="34" charset="0"/>
                <a:ea typeface="Verdana"/>
                <a:cs typeface="Calibri"/>
              </a:rPr>
              <a:t>Work experience covering Europe, Middle East, Asia and Africa</a:t>
            </a:r>
          </a:p>
          <a:p>
            <a:pPr>
              <a:tabLst>
                <a:tab pos="1885950" algn="l"/>
              </a:tabLst>
              <a:defRPr/>
            </a:pPr>
            <a:r>
              <a:rPr lang="en-GB" sz="1000" b="1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	</a:t>
            </a:r>
            <a:endParaRPr lang="en-GB" sz="1000" b="1" dirty="0" err="1">
              <a:solidFill>
                <a:schemeClr val="accent1"/>
              </a:solidFill>
              <a:latin typeface="Arial Narrow" panose="020B0606020202030204" pitchFamily="34" charset="0"/>
              <a:cs typeface="Calibri"/>
            </a:endParaRPr>
          </a:p>
          <a:p>
            <a:pPr>
              <a:tabLst>
                <a:tab pos="1885950" algn="l"/>
              </a:tabLst>
              <a:defRPr/>
            </a:pPr>
            <a:r>
              <a:rPr lang="en-GB" sz="1000" b="1" dirty="0">
                <a:solidFill>
                  <a:schemeClr val="accent1"/>
                </a:solidFill>
                <a:latin typeface="Arial Narrow" panose="020B0606020202030204" pitchFamily="34" charset="0"/>
                <a:ea typeface="Verdana"/>
                <a:cs typeface="Calibri"/>
              </a:rPr>
              <a:t>	Robin Peters</a:t>
            </a:r>
            <a:r>
              <a:rPr lang="en-GB" sz="1000" dirty="0">
                <a:solidFill>
                  <a:schemeClr val="accent1"/>
                </a:solidFill>
                <a:latin typeface="Arial Narrow" panose="020B0606020202030204" pitchFamily="34" charset="0"/>
                <a:ea typeface="Verdana"/>
                <a:cs typeface="Calibri"/>
              </a:rPr>
              <a:t> </a:t>
            </a:r>
            <a:endParaRPr lang="en-GB" sz="1000" dirty="0">
              <a:solidFill>
                <a:schemeClr val="accent1"/>
              </a:solidFill>
              <a:latin typeface="Arial Narrow" panose="020B0606020202030204" pitchFamily="34" charset="0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Over 30 years of experience of the energy sector including all renewables (On/Offshore Wind, Hydro/Tidal, Solar, Anaerobic Digestive Systems), nuclear and oil and gas.   </a:t>
            </a: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Managed mega-scale project in all energy sectors </a:t>
            </a:r>
            <a:endParaRPr lang="en-GB" sz="1000" dirty="0">
              <a:solidFill>
                <a:schemeClr val="accent1"/>
              </a:solidFill>
              <a:latin typeface="Arial Narrow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Experience covering Europe, North Africa, Middle East, Far East, North America </a:t>
            </a:r>
            <a:endParaRPr lang="en-GB" sz="1000" dirty="0">
              <a:solidFill>
                <a:schemeClr val="accent1"/>
              </a:solidFill>
              <a:latin typeface="Arial Narrow"/>
              <a:cs typeface="Calibri"/>
            </a:endParaRP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Project Director with Electrical Engineering background</a:t>
            </a:r>
          </a:p>
          <a:p>
            <a:pPr marL="1085850" lvl="2" indent="-171450" algn="just">
              <a:buFont typeface="Arial"/>
              <a:buChar char="•"/>
              <a:tabLst>
                <a:tab pos="1885950" algn="l"/>
              </a:tabLst>
              <a:defRPr/>
            </a:pPr>
            <a:endParaRPr lang="en-GB" sz="1000" dirty="0">
              <a:solidFill>
                <a:schemeClr val="accent1"/>
              </a:solidFill>
              <a:latin typeface="Arial Narrow"/>
              <a:ea typeface="Verdana"/>
              <a:cs typeface="Calibri"/>
            </a:endParaRPr>
          </a:p>
          <a:p>
            <a:pPr lvl="2" algn="just">
              <a:tabLst>
                <a:tab pos="1885950" algn="l"/>
              </a:tabLst>
              <a:defRPr/>
            </a:pPr>
            <a:r>
              <a:rPr lang="en-GB" sz="1000" b="1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	Wassim </a:t>
            </a:r>
            <a:r>
              <a:rPr lang="en-GB" sz="1000" b="1" dirty="0" err="1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Ayoubi</a:t>
            </a:r>
            <a:endParaRPr lang="en-GB" sz="1000" b="1" dirty="0">
              <a:solidFill>
                <a:schemeClr val="accent1"/>
              </a:solidFill>
              <a:latin typeface="Arial Narrow"/>
              <a:ea typeface="Verdana"/>
              <a:cs typeface="Calibri"/>
            </a:endParaRPr>
          </a:p>
          <a:p>
            <a:pPr marL="1143000" lvl="2" indent="-228600">
              <a:lnSpc>
                <a:spcPct val="116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25 Years of experience in solar and construction industry </a:t>
            </a:r>
          </a:p>
          <a:p>
            <a:pPr marL="1143000" lvl="2" indent="-228600">
              <a:lnSpc>
                <a:spcPct val="116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Experience covering Europe, Middle East and Far East with focus in Dubai, Germany, Qatar and Maldives</a:t>
            </a:r>
          </a:p>
          <a:p>
            <a:pPr marL="1143000" lvl="2" indent="-228600">
              <a:lnSpc>
                <a:spcPct val="116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Managing the commercial, contractual and procurement of solar and energy plant.</a:t>
            </a:r>
          </a:p>
          <a:p>
            <a:pPr marL="1143000" lvl="2" indent="-228600">
              <a:lnSpc>
                <a:spcPct val="116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GB" sz="1000" dirty="0">
                <a:solidFill>
                  <a:schemeClr val="accent1"/>
                </a:solidFill>
                <a:latin typeface="Arial Narrow"/>
                <a:ea typeface="Verdana"/>
                <a:cs typeface="Calibri"/>
              </a:rPr>
              <a:t>Construction and Installation knowledge and implementation  </a:t>
            </a:r>
            <a:endParaRPr lang="en-GB" sz="1000" dirty="0">
              <a:solidFill>
                <a:schemeClr val="accent1"/>
              </a:solidFill>
              <a:latin typeface="Arial Narrow"/>
              <a:cs typeface="Calibri"/>
            </a:endParaRPr>
          </a:p>
          <a:p>
            <a:pPr>
              <a:tabLst>
                <a:tab pos="1885950" algn="l"/>
              </a:tabLst>
              <a:defRPr/>
            </a:pPr>
            <a:r>
              <a:rPr lang="en-GB" sz="1000" b="1" dirty="0">
                <a:latin typeface="Arial Narrow" panose="020B0606020202030204" pitchFamily="34" charset="0"/>
                <a:ea typeface="Verdana"/>
              </a:rPr>
              <a:t>                         </a:t>
            </a:r>
            <a:endParaRPr lang="en-US" sz="1000" dirty="0">
              <a:latin typeface="Arial Narrow" panose="020B0606020202030204" pitchFamily="34" charset="0"/>
              <a:ea typeface="Verdana"/>
            </a:endParaRPr>
          </a:p>
        </p:txBody>
      </p:sp>
      <p:sp>
        <p:nvSpPr>
          <p:cNvPr id="11" name="Text Box 43">
            <a:extLst>
              <a:ext uri="{FF2B5EF4-FFF2-40B4-BE49-F238E27FC236}">
                <a16:creationId xmlns:a16="http://schemas.microsoft.com/office/drawing/2014/main" id="{FBEFD7F2-91B2-4F33-B526-08744C002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71" y="1152758"/>
            <a:ext cx="9111417" cy="1029538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34178"/>
            </a:solidFill>
            <a:miter lim="800000"/>
            <a:headEnd/>
            <a:tailEnd/>
          </a:ln>
        </p:spPr>
        <p:txBody>
          <a:bodyPr lIns="0" tIns="36000" rIns="0" bIns="36000" anchor="ctr"/>
          <a:lstStyle>
            <a:defPPr>
              <a:defRPr lang="da-DK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lvl="1" indent="-171450">
              <a:spcBef>
                <a:spcPts val="100"/>
              </a:spcBef>
              <a:spcAft>
                <a:spcPts val="100"/>
              </a:spcAft>
              <a:buFont typeface="Arial"/>
              <a:buChar char="•"/>
            </a:pPr>
            <a:r>
              <a:rPr lang="en-GB" sz="1000" b="1" dirty="0">
                <a:solidFill>
                  <a:srgbClr val="002060"/>
                </a:solidFill>
                <a:latin typeface="Arial Narrow" panose="020B0606020202030204" pitchFamily="34" charset="0"/>
                <a:cs typeface="Calibri"/>
              </a:rPr>
              <a:t>Highly educated people each with over 20 years of work experience within the Energy and Infrastructure Power Industry</a:t>
            </a:r>
          </a:p>
          <a:p>
            <a:pPr marL="262890" lvl="1" indent="-171450">
              <a:spcBef>
                <a:spcPts val="100"/>
              </a:spcBef>
              <a:spcAft>
                <a:spcPts val="100"/>
              </a:spcAft>
              <a:buFont typeface="Arial"/>
              <a:buChar char="•"/>
            </a:pPr>
            <a:r>
              <a:rPr lang="en-GB" sz="1000" b="1" dirty="0">
                <a:solidFill>
                  <a:srgbClr val="002060"/>
                </a:solidFill>
                <a:latin typeface="Arial Narrow" panose="020B0606020202030204" pitchFamily="34" charset="0"/>
                <a:cs typeface="Calibri"/>
              </a:rPr>
              <a:t>Strong international relations and valuable networking in The Gambia</a:t>
            </a:r>
          </a:p>
          <a:p>
            <a:pPr marL="262890" lvl="1" indent="-171450">
              <a:spcBef>
                <a:spcPts val="100"/>
              </a:spcBef>
              <a:spcAft>
                <a:spcPts val="100"/>
              </a:spcAft>
              <a:buFont typeface="Arial"/>
              <a:buChar char="•"/>
            </a:pPr>
            <a:r>
              <a:rPr lang="en-GB" sz="1000" b="1" dirty="0">
                <a:solidFill>
                  <a:srgbClr val="002060"/>
                </a:solidFill>
                <a:latin typeface="Arial Narrow" panose="020B0606020202030204" pitchFamily="34" charset="0"/>
                <a:cs typeface="Calibri"/>
              </a:rPr>
              <a:t>Sound records in Strategic Leadership and Project Development, Management and Execution</a:t>
            </a:r>
          </a:p>
          <a:p>
            <a:pPr marL="262890" lvl="1" indent="-171450">
              <a:spcBef>
                <a:spcPts val="100"/>
              </a:spcBef>
              <a:spcAft>
                <a:spcPts val="100"/>
              </a:spcAft>
              <a:buFont typeface="Arial"/>
              <a:buChar char="•"/>
            </a:pPr>
            <a:r>
              <a:rPr lang="en-GB" sz="1000" b="1" dirty="0">
                <a:solidFill>
                  <a:srgbClr val="002060"/>
                </a:solidFill>
                <a:latin typeface="Arial Narrow" panose="020B0606020202030204" pitchFamily="34" charset="0"/>
                <a:cs typeface="Calibri"/>
              </a:rPr>
              <a:t>Development and Management of project in African countries, America, Canada, Asia, Australia and Europe</a:t>
            </a:r>
          </a:p>
        </p:txBody>
      </p:sp>
      <p:sp>
        <p:nvSpPr>
          <p:cNvPr id="14" name="Text Box 43">
            <a:extLst>
              <a:ext uri="{FF2B5EF4-FFF2-40B4-BE49-F238E27FC236}">
                <a16:creationId xmlns:a16="http://schemas.microsoft.com/office/drawing/2014/main" id="{A29CD2FA-B28F-406C-9287-982C0F3BB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47" y="2445888"/>
            <a:ext cx="4448172" cy="3865929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34178"/>
            </a:solidFill>
            <a:miter lim="800000"/>
            <a:headEnd/>
            <a:tailEnd/>
          </a:ln>
        </p:spPr>
        <p:txBody>
          <a:bodyPr lIns="36000" tIns="36000" rIns="0" bIns="36000" anchor="ctr" anchorCtr="0"/>
          <a:lstStyle>
            <a:defPPr>
              <a:defRPr lang="da-DK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170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tabLst>
                <a:tab pos="1885950" algn="l"/>
              </a:tabLst>
              <a:defRPr/>
            </a:pPr>
            <a:endParaRPr lang="en-GB" sz="900">
              <a:solidFill>
                <a:srgbClr val="FF0000"/>
              </a:solidFill>
              <a:latin typeface="Calibri"/>
              <a:ea typeface="Verdana"/>
              <a:cs typeface="Calibri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  <a:p>
            <a:pPr marL="88900">
              <a:lnSpc>
                <a:spcPts val="1400"/>
              </a:lnSpc>
              <a:spcBef>
                <a:spcPts val="100"/>
              </a:spcBef>
              <a:spcAft>
                <a:spcPts val="100"/>
              </a:spcAft>
              <a:tabLst>
                <a:tab pos="1885950" algn="l"/>
              </a:tabLst>
              <a:defRPr/>
            </a:pPr>
            <a:endParaRPr lang="en-GB" sz="900" b="1">
              <a:solidFill>
                <a:srgbClr val="FF0000"/>
              </a:solidFill>
              <a:ea typeface="Verdana"/>
            </a:endParaRP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6792020E-9EC7-4867-BC2C-D249A48107A1}"/>
              </a:ext>
            </a:extLst>
          </p:cNvPr>
          <p:cNvSpPr txBox="1">
            <a:spLocks/>
          </p:cNvSpPr>
          <p:nvPr/>
        </p:nvSpPr>
        <p:spPr bwMode="auto">
          <a:xfrm>
            <a:off x="6218747" y="2318521"/>
            <a:ext cx="1800000" cy="23809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 b="1">
                <a:solidFill>
                  <a:schemeClr val="bg1"/>
                </a:solidFill>
                <a:latin typeface="+mn-lt"/>
              </a:defRPr>
            </a:lvl2pPr>
            <a:lvl3pPr marL="54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 b="1">
                <a:solidFill>
                  <a:schemeClr val="bg1"/>
                </a:solidFill>
                <a:latin typeface="+mn-lt"/>
              </a:defRPr>
            </a:lvl3pPr>
            <a:lvl4pPr marL="72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 b="1">
                <a:solidFill>
                  <a:schemeClr val="bg1"/>
                </a:solidFill>
                <a:latin typeface="+mn-lt"/>
              </a:defRPr>
            </a:lvl4pPr>
            <a:lvl5pPr marL="1076325" indent="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None/>
              <a:defRPr sz="900" b="1">
                <a:solidFill>
                  <a:schemeClr val="bg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>
                <a:solidFill>
                  <a:srgbClr val="002060"/>
                </a:solidFill>
                <a:latin typeface="Arial Narrow" panose="020B0606020202030204" pitchFamily="34" charset="0"/>
                <a:cs typeface="Calibri"/>
              </a:rPr>
              <a:t>Networking in The Gambia</a:t>
            </a:r>
            <a:endParaRPr lang="en-US" kern="0" dirty="0" err="1">
              <a:solidFill>
                <a:srgbClr val="002060"/>
              </a:solidFill>
              <a:latin typeface="Arial Narrow" panose="020B0606020202030204" pitchFamily="34" charset="0"/>
              <a:cs typeface="Calibri"/>
            </a:endParaRPr>
          </a:p>
        </p:txBody>
      </p:sp>
      <p:pic>
        <p:nvPicPr>
          <p:cNvPr id="9" name="Picture 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7C2A32D7-CD38-4B76-AC32-BC96A11260F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b="1067"/>
          <a:stretch/>
        </p:blipFill>
        <p:spPr>
          <a:xfrm>
            <a:off x="596313" y="2674066"/>
            <a:ext cx="770402" cy="811950"/>
          </a:xfrm>
          <a:prstGeom prst="rect">
            <a:avLst/>
          </a:prstGeom>
        </p:spPr>
      </p:pic>
      <p:pic>
        <p:nvPicPr>
          <p:cNvPr id="12" name="officeArt object">
            <a:extLst>
              <a:ext uri="{FF2B5EF4-FFF2-40B4-BE49-F238E27FC236}">
                <a16:creationId xmlns:a16="http://schemas.microsoft.com/office/drawing/2014/main" id="{31B14033-D57B-4B02-A86D-5EDA51F1CC7A}"/>
              </a:ext>
            </a:extLst>
          </p:cNvPr>
          <p:cNvPicPr/>
          <p:nvPr/>
        </p:nvPicPr>
        <p:blipFill rotWithShape="1">
          <a:blip r:embed="rId3">
            <a:alphaModFix/>
            <a:grayscl/>
          </a:blip>
          <a:srcRect l="-6364" r="1" b="10203"/>
          <a:stretch/>
        </p:blipFill>
        <p:spPr>
          <a:xfrm>
            <a:off x="601198" y="3847880"/>
            <a:ext cx="770402" cy="8119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5165093" y="5964330"/>
            <a:ext cx="4186521" cy="3183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 algn="ctr">
            <a:solidFill>
              <a:srgbClr val="1E4673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 </a:t>
            </a:r>
            <a:r>
              <a:rPr lang="en-GB" sz="800" b="1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Adama  Barrow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 President  of  The  Gambia</a:t>
            </a:r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6585139" y="5010238"/>
            <a:ext cx="635309" cy="564939"/>
          </a:xfrm>
          <a:prstGeom prst="rect">
            <a:avLst/>
          </a:prstGeom>
          <a:solidFill>
            <a:schemeClr val="accent4"/>
          </a:solidFill>
          <a:ln w="6350" algn="ctr">
            <a:solidFill>
              <a:schemeClr val="accent4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>
            <a:defPPr>
              <a:defRPr lang="en-US"/>
            </a:defPPr>
            <a:lvl1pPr algn="ctr">
              <a:defRPr sz="700" b="1">
                <a:solidFill>
                  <a:schemeClr val="bg1"/>
                </a:solidFill>
              </a:defRPr>
            </a:lvl1pPr>
          </a:lstStyle>
          <a:p>
            <a:r>
              <a:rPr lang="en-GB" sz="800" dirty="0">
                <a:latin typeface="Arial Narrow"/>
                <a:cs typeface="Calibri"/>
              </a:rPr>
              <a:t>Chief of Staff of the Arm Offices</a:t>
            </a:r>
          </a:p>
        </p:txBody>
      </p:sp>
      <p:cxnSp>
        <p:nvCxnSpPr>
          <p:cNvPr id="18" name="Lige pilforbindelse 101"/>
          <p:cNvCxnSpPr>
            <a:cxnSpLocks/>
          </p:cNvCxnSpPr>
          <p:nvPr/>
        </p:nvCxnSpPr>
        <p:spPr bwMode="auto">
          <a:xfrm>
            <a:off x="6896712" y="4641708"/>
            <a:ext cx="0" cy="3685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5165093" y="4074692"/>
            <a:ext cx="666241" cy="564939"/>
          </a:xfrm>
          <a:prstGeom prst="rect">
            <a:avLst/>
          </a:prstGeom>
          <a:solidFill>
            <a:schemeClr val="accent2"/>
          </a:solidFill>
          <a:ln w="6350" algn="ctr">
            <a:solidFill>
              <a:schemeClr val="accent2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Arial Narrow"/>
                <a:cs typeface="Calibri"/>
              </a:rPr>
              <a:t>*Chief Prot. Officer to the President</a:t>
            </a:r>
          </a:p>
        </p:txBody>
      </p:sp>
      <p:sp>
        <p:nvSpPr>
          <p:cNvPr id="20" name="Text Box 30"/>
          <p:cNvSpPr txBox="1">
            <a:spLocks noChangeArrowheads="1"/>
          </p:cNvSpPr>
          <p:nvPr/>
        </p:nvSpPr>
        <p:spPr bwMode="auto">
          <a:xfrm>
            <a:off x="5863379" y="4071517"/>
            <a:ext cx="666241" cy="564939"/>
          </a:xfrm>
          <a:prstGeom prst="rect">
            <a:avLst/>
          </a:prstGeom>
          <a:solidFill>
            <a:srgbClr val="647D9B"/>
          </a:solidFill>
          <a:ln w="6350" algn="ctr">
            <a:solidFill>
              <a:srgbClr val="647D9B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 Narrow"/>
                <a:cs typeface="Calibri"/>
              </a:rPr>
              <a:t>*Minister of </a:t>
            </a:r>
            <a:r>
              <a:rPr lang="en-US" sz="800" b="1" dirty="0" err="1">
                <a:solidFill>
                  <a:schemeClr val="bg1"/>
                </a:solidFill>
                <a:latin typeface="Arial Narrow"/>
                <a:cs typeface="Calibri"/>
              </a:rPr>
              <a:t>Enery</a:t>
            </a:r>
            <a:r>
              <a:rPr lang="en-US" sz="800" b="1" dirty="0">
                <a:solidFill>
                  <a:schemeClr val="bg1"/>
                </a:solidFill>
                <a:latin typeface="Arial Narrow"/>
                <a:cs typeface="Calibri"/>
              </a:rPr>
              <a:t> and </a:t>
            </a:r>
            <a:r>
              <a:rPr lang="en-US" sz="800" b="1" dirty="0" err="1">
                <a:solidFill>
                  <a:schemeClr val="bg1"/>
                </a:solidFill>
                <a:latin typeface="Arial Narrow"/>
                <a:cs typeface="Calibri"/>
              </a:rPr>
              <a:t>Petrolleum</a:t>
            </a:r>
            <a:endParaRPr lang="en-US" sz="800" b="1" dirty="0">
              <a:solidFill>
                <a:schemeClr val="bg1"/>
              </a:solidFill>
              <a:latin typeface="Arial Narrow"/>
              <a:cs typeface="Calibri"/>
            </a:endParaRPr>
          </a:p>
        </p:txBody>
      </p:sp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6559857" y="4071517"/>
            <a:ext cx="666241" cy="564939"/>
          </a:xfrm>
          <a:prstGeom prst="rect">
            <a:avLst/>
          </a:prstGeom>
          <a:solidFill>
            <a:srgbClr val="647D9B"/>
          </a:solidFill>
          <a:ln w="6350" algn="ctr">
            <a:solidFill>
              <a:srgbClr val="647D9B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 Narrow"/>
                <a:cs typeface="Calibri"/>
              </a:rPr>
              <a:t>In Country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  <a:latin typeface="Arial Narrow"/>
                <a:cs typeface="Calibri"/>
              </a:rPr>
              <a:t>Business Man</a:t>
            </a:r>
          </a:p>
        </p:txBody>
      </p:sp>
      <p:sp>
        <p:nvSpPr>
          <p:cNvPr id="25" name="Text Box 30"/>
          <p:cNvSpPr txBox="1">
            <a:spLocks noChangeArrowheads="1"/>
          </p:cNvSpPr>
          <p:nvPr/>
        </p:nvSpPr>
        <p:spPr bwMode="auto">
          <a:xfrm>
            <a:off x="8208031" y="4065609"/>
            <a:ext cx="635309" cy="564939"/>
          </a:xfrm>
          <a:prstGeom prst="rect">
            <a:avLst/>
          </a:prstGeom>
          <a:solidFill>
            <a:srgbClr val="647D9B"/>
          </a:solidFill>
          <a:ln w="6350" algn="ctr">
            <a:solidFill>
              <a:srgbClr val="647D9B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>
            <a:defPPr>
              <a:defRPr lang="en-US"/>
            </a:defPPr>
            <a:lvl1pPr>
              <a:defRPr sz="800" b="1">
                <a:solidFill>
                  <a:srgbClr val="FF0000"/>
                </a:solidFill>
                <a:latin typeface="Arial Narrow"/>
                <a:cs typeface="Calibri"/>
              </a:defRPr>
            </a:lvl1pPr>
          </a:lstStyle>
          <a:p>
            <a:pPr algn="ctr"/>
            <a:r>
              <a:rPr lang="en-GB" dirty="0">
                <a:solidFill>
                  <a:schemeClr val="bg1"/>
                </a:solidFill>
              </a:rPr>
              <a:t>*​ Gambian </a:t>
            </a:r>
            <a:r>
              <a:rPr lang="en-GB" dirty="0" err="1">
                <a:solidFill>
                  <a:schemeClr val="bg1"/>
                </a:solidFill>
              </a:rPr>
              <a:t>Ambassadot</a:t>
            </a:r>
            <a:r>
              <a:rPr lang="en-GB" dirty="0">
                <a:solidFill>
                  <a:schemeClr val="bg1"/>
                </a:solidFill>
              </a:rPr>
              <a:t> to Qatar</a:t>
            </a:r>
          </a:p>
        </p:txBody>
      </p:sp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6150960" y="3175650"/>
            <a:ext cx="628255" cy="445420"/>
          </a:xfrm>
          <a:prstGeom prst="rect">
            <a:avLst/>
          </a:prstGeom>
          <a:solidFill>
            <a:schemeClr val="accent1"/>
          </a:solidFill>
          <a:ln w="6350" algn="ctr">
            <a:solidFill>
              <a:srgbClr val="1E4673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>
            <a:defPPr>
              <a:defRPr lang="da-DK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800" b="1"/>
            </a:lvl1pPr>
          </a:lstStyle>
          <a:p>
            <a:r>
              <a:rPr lang="en-GB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Sheriff </a:t>
            </a:r>
          </a:p>
          <a:p>
            <a:r>
              <a:rPr lang="en-GB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Sanno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7576515" y="3190890"/>
            <a:ext cx="628256" cy="445420"/>
          </a:xfrm>
          <a:prstGeom prst="rect">
            <a:avLst/>
          </a:prstGeom>
          <a:solidFill>
            <a:schemeClr val="accent1"/>
          </a:solidFill>
          <a:ln w="6350" algn="ctr">
            <a:solidFill>
              <a:srgbClr val="1E4673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>
            <a:defPPr>
              <a:defRPr lang="da-DK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800" b="1"/>
            </a:lvl1pPr>
          </a:lstStyle>
          <a:p>
            <a:r>
              <a:rPr lang="en-GB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Robin 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Peters</a:t>
            </a:r>
            <a:endParaRPr lang="en-GB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Lige pilforbindelse 101"/>
          <p:cNvCxnSpPr>
            <a:cxnSpLocks/>
          </p:cNvCxnSpPr>
          <p:nvPr/>
        </p:nvCxnSpPr>
        <p:spPr bwMode="auto">
          <a:xfrm>
            <a:off x="6867725" y="3850465"/>
            <a:ext cx="1" cy="223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3" name="Lige pilforbindelse 101"/>
          <p:cNvCxnSpPr>
            <a:cxnSpLocks/>
          </p:cNvCxnSpPr>
          <p:nvPr/>
        </p:nvCxnSpPr>
        <p:spPr bwMode="auto">
          <a:xfrm>
            <a:off x="6902793" y="5572736"/>
            <a:ext cx="0" cy="3915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" name="Lige pilforbindelse 101"/>
          <p:cNvCxnSpPr>
            <a:cxnSpLocks/>
          </p:cNvCxnSpPr>
          <p:nvPr/>
        </p:nvCxnSpPr>
        <p:spPr bwMode="auto">
          <a:xfrm>
            <a:off x="6189484" y="4636456"/>
            <a:ext cx="0" cy="13218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Lige pilforbindelse 101"/>
          <p:cNvCxnSpPr>
            <a:cxnSpLocks/>
          </p:cNvCxnSpPr>
          <p:nvPr/>
        </p:nvCxnSpPr>
        <p:spPr bwMode="auto">
          <a:xfrm>
            <a:off x="5495740" y="4639630"/>
            <a:ext cx="0" cy="13246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Vinklet forbindelse 35"/>
          <p:cNvCxnSpPr>
            <a:cxnSpLocks/>
          </p:cNvCxnSpPr>
          <p:nvPr/>
        </p:nvCxnSpPr>
        <p:spPr bwMode="auto">
          <a:xfrm rot="5400000">
            <a:off x="6105571" y="3716481"/>
            <a:ext cx="450447" cy="26858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Vinklet forbindelse 37"/>
          <p:cNvCxnSpPr>
            <a:cxnSpLocks/>
          </p:cNvCxnSpPr>
          <p:nvPr/>
        </p:nvCxnSpPr>
        <p:spPr bwMode="auto">
          <a:xfrm rot="5400000">
            <a:off x="5751702" y="3364443"/>
            <a:ext cx="453622" cy="96687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Vinklet forbindelse 37"/>
          <p:cNvCxnSpPr>
            <a:cxnSpLocks/>
            <a:stCxn id="49" idx="2"/>
            <a:endCxn id="30" idx="0"/>
          </p:cNvCxnSpPr>
          <p:nvPr/>
        </p:nvCxnSpPr>
        <p:spPr bwMode="auto">
          <a:xfrm rot="16200000" flipH="1">
            <a:off x="7357260" y="2657507"/>
            <a:ext cx="332898" cy="73386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Vinklet forbindelse 37"/>
          <p:cNvCxnSpPr>
            <a:cxnSpLocks/>
          </p:cNvCxnSpPr>
          <p:nvPr/>
        </p:nvCxnSpPr>
        <p:spPr bwMode="auto">
          <a:xfrm rot="5400000">
            <a:off x="6619403" y="2661137"/>
            <a:ext cx="332898" cy="72660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Elbow Connector 29"/>
          <p:cNvCxnSpPr/>
          <p:nvPr/>
        </p:nvCxnSpPr>
        <p:spPr bwMode="auto">
          <a:xfrm flipH="1" flipV="1">
            <a:off x="6751996" y="3423193"/>
            <a:ext cx="838556" cy="255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49" name="Text Box 30"/>
          <p:cNvSpPr txBox="1">
            <a:spLocks noChangeArrowheads="1"/>
          </p:cNvSpPr>
          <p:nvPr/>
        </p:nvSpPr>
        <p:spPr bwMode="auto">
          <a:xfrm>
            <a:off x="6667800" y="2559153"/>
            <a:ext cx="977951" cy="298839"/>
          </a:xfrm>
          <a:prstGeom prst="rect">
            <a:avLst/>
          </a:prstGeom>
          <a:solidFill>
            <a:schemeClr val="accent1"/>
          </a:solidFill>
          <a:ln w="6350" algn="ctr">
            <a:solidFill>
              <a:srgbClr val="1E4673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00" b="1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CARES4Energy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9405B9C8-F548-4D6C-B5F8-75EF8673EC4C}"/>
              </a:ext>
            </a:extLst>
          </p:cNvPr>
          <p:cNvSpPr txBox="1">
            <a:spLocks/>
          </p:cNvSpPr>
          <p:nvPr/>
        </p:nvSpPr>
        <p:spPr bwMode="auto">
          <a:xfrm>
            <a:off x="1770771" y="2323692"/>
            <a:ext cx="1800000" cy="23809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 b="1">
                <a:solidFill>
                  <a:schemeClr val="bg1"/>
                </a:solidFill>
                <a:latin typeface="+mn-lt"/>
              </a:defRPr>
            </a:lvl2pPr>
            <a:lvl3pPr marL="54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 b="1">
                <a:solidFill>
                  <a:schemeClr val="bg1"/>
                </a:solidFill>
                <a:latin typeface="+mn-lt"/>
              </a:defRPr>
            </a:lvl3pPr>
            <a:lvl4pPr marL="72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 b="1">
                <a:solidFill>
                  <a:schemeClr val="bg1"/>
                </a:solidFill>
                <a:latin typeface="+mn-lt"/>
              </a:defRPr>
            </a:lvl4pPr>
            <a:lvl5pPr marL="1076325" indent="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None/>
              <a:defRPr sz="900" b="1">
                <a:solidFill>
                  <a:schemeClr val="bg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>
                <a:solidFill>
                  <a:srgbClr val="002060"/>
                </a:solidFill>
                <a:latin typeface="Arial Narrow"/>
                <a:cs typeface="Calibri"/>
              </a:rPr>
              <a:t> Team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448EC-1120-480D-8242-D2159BC9A58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459377" y="1070525"/>
            <a:ext cx="4792883" cy="215900"/>
          </a:xfrm>
          <a:solidFill>
            <a:schemeClr val="bg1"/>
          </a:solidFill>
        </p:spPr>
        <p:txBody>
          <a:bodyPr/>
          <a:lstStyle/>
          <a:p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cs typeface="Calibri"/>
              </a:rPr>
              <a:t>Experienced Energy Professionals with strong networking in The Gambia</a:t>
            </a:r>
          </a:p>
        </p:txBody>
      </p:sp>
      <p:cxnSp>
        <p:nvCxnSpPr>
          <p:cNvPr id="55" name="Vinklet forbindelse 35">
            <a:extLst>
              <a:ext uri="{FF2B5EF4-FFF2-40B4-BE49-F238E27FC236}">
                <a16:creationId xmlns:a16="http://schemas.microsoft.com/office/drawing/2014/main" id="{6335D3C5-9FB0-4171-9360-BC7C96F6E036}"/>
              </a:ext>
            </a:extLst>
          </p:cNvPr>
          <p:cNvCxnSpPr>
            <a:cxnSpLocks/>
          </p:cNvCxnSpPr>
          <p:nvPr/>
        </p:nvCxnSpPr>
        <p:spPr bwMode="auto">
          <a:xfrm>
            <a:off x="6472709" y="3853921"/>
            <a:ext cx="1178906" cy="21759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Text Box 30">
            <a:extLst>
              <a:ext uri="{FF2B5EF4-FFF2-40B4-BE49-F238E27FC236}">
                <a16:creationId xmlns:a16="http://schemas.microsoft.com/office/drawing/2014/main" id="{8F9DC283-820F-4309-BBAD-63774F85A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050" y="4078138"/>
            <a:ext cx="666241" cy="564939"/>
          </a:xfrm>
          <a:prstGeom prst="rect">
            <a:avLst/>
          </a:prstGeom>
          <a:solidFill>
            <a:srgbClr val="647D9B"/>
          </a:solidFill>
          <a:ln w="6350" algn="ctr">
            <a:solidFill>
              <a:srgbClr val="647D9B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 Narrow"/>
                <a:cs typeface="Calibri"/>
              </a:rPr>
              <a:t>*PS Ministry of Energy &amp;</a:t>
            </a:r>
            <a:r>
              <a:rPr lang="en-US" sz="800" b="1" dirty="0" err="1">
                <a:solidFill>
                  <a:schemeClr val="bg1"/>
                </a:solidFill>
                <a:latin typeface="Arial Narrow"/>
                <a:cs typeface="Calibri"/>
              </a:rPr>
              <a:t>Petrolleum</a:t>
            </a:r>
            <a:endParaRPr lang="en-US" sz="800" b="1" dirty="0">
              <a:solidFill>
                <a:schemeClr val="bg1"/>
              </a:solidFill>
              <a:latin typeface="Arial Narrow"/>
              <a:cs typeface="Calibri"/>
            </a:endParaRPr>
          </a:p>
        </p:txBody>
      </p:sp>
      <p:cxnSp>
        <p:nvCxnSpPr>
          <p:cNvPr id="87" name="Vinklet forbindelse 35">
            <a:extLst>
              <a:ext uri="{FF2B5EF4-FFF2-40B4-BE49-F238E27FC236}">
                <a16:creationId xmlns:a16="http://schemas.microsoft.com/office/drawing/2014/main" id="{EBD08C72-717B-4337-A387-21FD551D8EE5}"/>
              </a:ext>
            </a:extLst>
          </p:cNvPr>
          <p:cNvCxnSpPr>
            <a:cxnSpLocks/>
          </p:cNvCxnSpPr>
          <p:nvPr/>
        </p:nvCxnSpPr>
        <p:spPr bwMode="auto">
          <a:xfrm>
            <a:off x="7649362" y="3852554"/>
            <a:ext cx="844404" cy="220330"/>
          </a:xfrm>
          <a:prstGeom prst="bentConnector3">
            <a:avLst>
              <a:gd name="adj1" fmla="val 1007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7" name="Elbow Connector 29">
            <a:extLst>
              <a:ext uri="{FF2B5EF4-FFF2-40B4-BE49-F238E27FC236}">
                <a16:creationId xmlns:a16="http://schemas.microsoft.com/office/drawing/2014/main" id="{FCB87C0C-0F1F-4760-8E5B-9C3CD352CAF3}"/>
              </a:ext>
            </a:extLst>
          </p:cNvPr>
          <p:cNvCxnSpPr/>
          <p:nvPr/>
        </p:nvCxnSpPr>
        <p:spPr bwMode="auto">
          <a:xfrm rot="10800000" flipV="1">
            <a:off x="7220448" y="4350905"/>
            <a:ext cx="101796" cy="292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93982F1-C34D-CACB-5B43-448D49929BA6}"/>
              </a:ext>
            </a:extLst>
          </p:cNvPr>
          <p:cNvCxnSpPr/>
          <p:nvPr/>
        </p:nvCxnSpPr>
        <p:spPr bwMode="auto">
          <a:xfrm>
            <a:off x="8519898" y="4644260"/>
            <a:ext cx="12478" cy="13134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84620E-5F4C-E72E-5F44-BC2A9161BAA9}"/>
              </a:ext>
            </a:extLst>
          </p:cNvPr>
          <p:cNvCxnSpPr>
            <a:cxnSpLocks/>
          </p:cNvCxnSpPr>
          <p:nvPr/>
        </p:nvCxnSpPr>
        <p:spPr bwMode="auto">
          <a:xfrm>
            <a:off x="7646138" y="4649340"/>
            <a:ext cx="12478" cy="13134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A389338-915E-0487-2D17-9B6ABF6F0527}"/>
              </a:ext>
            </a:extLst>
          </p:cNvPr>
          <p:cNvSpPr txBox="1"/>
          <p:nvPr/>
        </p:nvSpPr>
        <p:spPr bwMode="auto">
          <a:xfrm>
            <a:off x="8519898" y="2561567"/>
            <a:ext cx="1029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800" dirty="0">
                <a:latin typeface="Verdana"/>
                <a:ea typeface="Verdana"/>
              </a:rPr>
              <a:t>* Parties who we have direct contact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C736EE-633C-9714-B8B1-5EC94F63FA03}"/>
              </a:ext>
            </a:extLst>
          </p:cNvPr>
          <p:cNvSpPr/>
          <p:nvPr/>
        </p:nvSpPr>
        <p:spPr bwMode="auto">
          <a:xfrm>
            <a:off x="5103800" y="3956591"/>
            <a:ext cx="4168123" cy="1706449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Text Box 30">
            <a:extLst>
              <a:ext uri="{FF2B5EF4-FFF2-40B4-BE49-F238E27FC236}">
                <a16:creationId xmlns:a16="http://schemas.microsoft.com/office/drawing/2014/main" id="{5D10E8E3-B6BC-A538-D5D6-739F39F2B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979" y="3177364"/>
            <a:ext cx="628256" cy="445420"/>
          </a:xfrm>
          <a:prstGeom prst="rect">
            <a:avLst/>
          </a:prstGeom>
          <a:solidFill>
            <a:schemeClr val="accent1"/>
          </a:solidFill>
          <a:ln w="6350" algn="ctr">
            <a:solidFill>
              <a:srgbClr val="1E4673"/>
            </a:solidFill>
            <a:miter lim="800000"/>
            <a:headEnd/>
            <a:tailEnd/>
          </a:ln>
        </p:spPr>
        <p:txBody>
          <a:bodyPr lIns="36000" tIns="36000" rIns="36000" bIns="36000" anchor="ctr" anchorCtr="1"/>
          <a:lstStyle>
            <a:defPPr>
              <a:defRPr lang="da-DK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800" b="1"/>
            </a:lvl1pPr>
          </a:lstStyle>
          <a:p>
            <a:r>
              <a:rPr lang="en-GB" dirty="0">
                <a:solidFill>
                  <a:schemeClr val="bg1"/>
                </a:solidFill>
                <a:latin typeface="Arial Narrow" panose="020B0606020202030204" pitchFamily="34" charset="0"/>
              </a:rPr>
              <a:t>Wassim</a:t>
            </a:r>
          </a:p>
          <a:p>
            <a:r>
              <a:rPr lang="en-GB" dirty="0" err="1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Ayoubi</a:t>
            </a:r>
            <a:r>
              <a:rPr lang="en-GB" dirty="0">
                <a:solidFill>
                  <a:schemeClr val="bg1"/>
                </a:solidFill>
                <a:latin typeface="Arial Narrow" panose="020B0606020202030204" pitchFamily="34" charset="0"/>
                <a:cs typeface="Calibri"/>
              </a:rPr>
              <a:t> </a:t>
            </a:r>
          </a:p>
        </p:txBody>
      </p:sp>
      <p:cxnSp>
        <p:nvCxnSpPr>
          <p:cNvPr id="22" name="Vinklet forbindelse 37">
            <a:extLst>
              <a:ext uri="{FF2B5EF4-FFF2-40B4-BE49-F238E27FC236}">
                <a16:creationId xmlns:a16="http://schemas.microsoft.com/office/drawing/2014/main" id="{96A80F1D-BB6D-0023-68E1-51DAC4C28393}"/>
              </a:ext>
            </a:extLst>
          </p:cNvPr>
          <p:cNvCxnSpPr>
            <a:cxnSpLocks/>
            <a:endCxn id="15" idx="0"/>
          </p:cNvCxnSpPr>
          <p:nvPr/>
        </p:nvCxnSpPr>
        <p:spPr bwMode="auto">
          <a:xfrm rot="16200000" flipH="1">
            <a:off x="7069543" y="3086800"/>
            <a:ext cx="177200" cy="392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Vinklet forbindelse 37">
            <a:extLst>
              <a:ext uri="{FF2B5EF4-FFF2-40B4-BE49-F238E27FC236}">
                <a16:creationId xmlns:a16="http://schemas.microsoft.com/office/drawing/2014/main" id="{4BBE61E8-A3C8-AE76-70BA-97145E15AAF2}"/>
              </a:ext>
            </a:extLst>
          </p:cNvPr>
          <p:cNvCxnSpPr>
            <a:cxnSpLocks/>
            <a:stCxn id="15" idx="2"/>
          </p:cNvCxnSpPr>
          <p:nvPr/>
        </p:nvCxnSpPr>
        <p:spPr bwMode="auto">
          <a:xfrm rot="16200000" flipH="1">
            <a:off x="7038201" y="3744689"/>
            <a:ext cx="243813" cy="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Vinklet forbindelse 37">
            <a:extLst>
              <a:ext uri="{FF2B5EF4-FFF2-40B4-BE49-F238E27FC236}">
                <a16:creationId xmlns:a16="http://schemas.microsoft.com/office/drawing/2014/main" id="{DFBA4023-0E65-FDDB-13A6-7D58477EC050}"/>
              </a:ext>
            </a:extLst>
          </p:cNvPr>
          <p:cNvCxnSpPr>
            <a:cxnSpLocks/>
            <a:stCxn id="30" idx="2"/>
          </p:cNvCxnSpPr>
          <p:nvPr/>
        </p:nvCxnSpPr>
        <p:spPr bwMode="auto">
          <a:xfrm rot="5400000">
            <a:off x="7775292" y="3751245"/>
            <a:ext cx="230286" cy="41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Rectangle 2">
            <a:extLst>
              <a:ext uri="{FF2B5EF4-FFF2-40B4-BE49-F238E27FC236}">
                <a16:creationId xmlns:a16="http://schemas.microsoft.com/office/drawing/2014/main" id="{2CF35A5A-A9FC-4961-58BB-DEADF8162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384AC2A5-F5AC-54E4-52E4-87FEB4F96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98" y="5228304"/>
            <a:ext cx="770402" cy="81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5">
            <a:extLst>
              <a:ext uri="{FF2B5EF4-FFF2-40B4-BE49-F238E27FC236}">
                <a16:creationId xmlns:a16="http://schemas.microsoft.com/office/drawing/2014/main" id="{290B7C10-E933-C908-EB11-6CC703932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8">
            <a:extLst>
              <a:ext uri="{FF2B5EF4-FFF2-40B4-BE49-F238E27FC236}">
                <a16:creationId xmlns:a16="http://schemas.microsoft.com/office/drawing/2014/main" id="{CC3B5353-7EC9-F77F-EE5C-3A5BBE54A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55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C1E0D4-5D03-80C6-DC93-C75DF6DFD36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1727" y="945356"/>
            <a:ext cx="9360000" cy="4967287"/>
          </a:xfrm>
        </p:spPr>
        <p:txBody>
          <a:bodyPr/>
          <a:lstStyle/>
          <a:p>
            <a:pPr marL="90170" indent="0">
              <a:buNone/>
            </a:pPr>
            <a:r>
              <a:rPr lang="en-GB" sz="1300" dirty="0"/>
              <a:t>Cares4Energy is a now a UK registered company, previously it was registered in Denmark – In operation since 2018 (DK), closed 2019 and then registered in the UK Jun 2024. </a:t>
            </a:r>
            <a:endParaRPr lang="en-US"/>
          </a:p>
          <a:p>
            <a:pPr marL="90170" indent="0">
              <a:buNone/>
            </a:pPr>
            <a:endParaRPr lang="en-GB" sz="1300" dirty="0">
              <a:ea typeface="Verdana"/>
            </a:endParaRPr>
          </a:p>
          <a:p>
            <a:pPr marL="90170" indent="0">
              <a:buNone/>
            </a:pPr>
            <a:r>
              <a:rPr lang="en-GB" sz="1300" dirty="0"/>
              <a:t>Registered address for Cares4Energy: 22 FIRETHORN, </a:t>
            </a:r>
            <a:r>
              <a:rPr lang="en-GB" sz="1300" err="1"/>
              <a:t>Shinfield</a:t>
            </a:r>
            <a:r>
              <a:rPr lang="en-GB" sz="1300" dirty="0"/>
              <a:t>, Reading, RG2 9GD, </a:t>
            </a:r>
            <a:endParaRPr lang="en-GB" sz="1300" dirty="0">
              <a:ea typeface="Verdana"/>
            </a:endParaRPr>
          </a:p>
          <a:p>
            <a:pPr marL="90170" indent="0">
              <a:buNone/>
            </a:pPr>
            <a:endParaRPr lang="en-GB" sz="1300" dirty="0">
              <a:ea typeface="Verdana"/>
            </a:endParaRPr>
          </a:p>
          <a:p>
            <a:pPr marL="90170" indent="0">
              <a:buNone/>
            </a:pPr>
            <a:r>
              <a:rPr lang="en-GB" sz="1300" dirty="0"/>
              <a:t>UK Company number 15779183   Link - </a:t>
            </a:r>
            <a:r>
              <a:rPr lang="en-GB" sz="1300" dirty="0">
                <a:hlinkClick r:id="rId2"/>
              </a:rPr>
              <a:t>https://find-and-update.company-information.service.gov.uk/company/15779183/officers</a:t>
            </a:r>
            <a:r>
              <a:rPr lang="en-GB" sz="1300" dirty="0"/>
              <a:t>  </a:t>
            </a:r>
            <a:endParaRPr lang="en-GB" sz="1300" dirty="0">
              <a:ea typeface="Verdana"/>
            </a:endParaRPr>
          </a:p>
          <a:p>
            <a:pPr marL="90170" indent="0">
              <a:buNone/>
            </a:pPr>
            <a:endParaRPr lang="en-GB" sz="1300" dirty="0">
              <a:ea typeface="Verdana"/>
            </a:endParaRPr>
          </a:p>
          <a:p>
            <a:pPr marL="90170" indent="0">
              <a:buNone/>
            </a:pPr>
            <a:r>
              <a:rPr lang="en-GB" sz="1300" dirty="0"/>
              <a:t>Managing Director – Sheriff Sanno </a:t>
            </a:r>
            <a:endParaRPr lang="en-GB" sz="1300" dirty="0">
              <a:ea typeface="Verdana"/>
            </a:endParaRPr>
          </a:p>
          <a:p>
            <a:pPr marL="90170" indent="0">
              <a:buNone/>
            </a:pPr>
            <a:r>
              <a:rPr lang="en-GB" sz="1300" dirty="0"/>
              <a:t>Employees</a:t>
            </a:r>
            <a:endParaRPr lang="en-GB" sz="1300" dirty="0">
              <a:ea typeface="Verdana"/>
            </a:endParaRPr>
          </a:p>
          <a:p>
            <a:pPr marL="269875" lvl="1" indent="0">
              <a:buNone/>
            </a:pPr>
            <a:r>
              <a:rPr lang="en-GB" sz="1300" dirty="0"/>
              <a:t>Robin Peters - Chief Operations Officer (COO) – Based in the UK</a:t>
            </a:r>
            <a:endParaRPr lang="en-GB" sz="1300" dirty="0">
              <a:ea typeface="Verdana"/>
            </a:endParaRPr>
          </a:p>
          <a:p>
            <a:pPr marL="269875" lvl="1" indent="0">
              <a:buNone/>
            </a:pPr>
            <a:r>
              <a:rPr lang="en-GB" sz="1300" err="1"/>
              <a:t>Manjang</a:t>
            </a:r>
            <a:r>
              <a:rPr lang="en-GB" sz="1300" dirty="0"/>
              <a:t> Cham – Country Manager – Based in the Gambia</a:t>
            </a:r>
            <a:endParaRPr lang="en-GB" sz="1300" dirty="0">
              <a:ea typeface="Verdana"/>
            </a:endParaRPr>
          </a:p>
          <a:p>
            <a:pPr marL="269875" lvl="1" indent="0">
              <a:buNone/>
            </a:pPr>
            <a:endParaRPr lang="en-GB" sz="1300" dirty="0">
              <a:ea typeface="Verdana"/>
            </a:endParaRPr>
          </a:p>
          <a:p>
            <a:pPr marL="9017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Accountant:- </a:t>
            </a:r>
            <a:r>
              <a:rPr lang="en-GB" sz="1300" err="1"/>
              <a:t>Soteriou</a:t>
            </a:r>
            <a:r>
              <a:rPr lang="en-GB" sz="1300" dirty="0"/>
              <a:t> Christou</a:t>
            </a:r>
            <a:endParaRPr lang="en-GB" sz="1300" dirty="0">
              <a:ea typeface="Verdana"/>
            </a:endParaRPr>
          </a:p>
          <a:p>
            <a:pPr marL="26987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Chartered Accountants</a:t>
            </a:r>
            <a:endParaRPr lang="en-GB" sz="1300" dirty="0">
              <a:ea typeface="Verdana"/>
            </a:endParaRPr>
          </a:p>
          <a:p>
            <a:pPr marL="26987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6A </a:t>
            </a:r>
            <a:r>
              <a:rPr lang="en-GB" sz="1300" dirty="0" err="1"/>
              <a:t>Dickensions</a:t>
            </a:r>
            <a:r>
              <a:rPr lang="en-GB" sz="1300" dirty="0"/>
              <a:t> Place, London, SE25 5HL</a:t>
            </a:r>
            <a:br>
              <a:rPr lang="en-GB" sz="1300" dirty="0"/>
            </a:br>
            <a:r>
              <a:rPr lang="en-GB" sz="1300" dirty="0"/>
              <a:t>Tel: 020 8655 2252</a:t>
            </a:r>
            <a:endParaRPr lang="en-GB" sz="1300" dirty="0">
              <a:ea typeface="Verdana"/>
            </a:endParaRPr>
          </a:p>
          <a:p>
            <a:pPr marL="26987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Email: </a:t>
            </a:r>
            <a:r>
              <a:rPr lang="en-GB" sz="13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panicos@soteriouchristou.com</a:t>
            </a:r>
            <a:endParaRPr lang="en-GB" sz="1300" dirty="0">
              <a:ea typeface="Verdana"/>
            </a:endParaRPr>
          </a:p>
          <a:p>
            <a:pPr marL="359410" lvl="1" indent="-89535"/>
            <a:endParaRPr lang="en-GB" sz="1300" dirty="0">
              <a:ea typeface="Verdana"/>
            </a:endParaRPr>
          </a:p>
          <a:p>
            <a:pPr marL="359410" lvl="1" indent="-89535"/>
            <a:endParaRPr lang="en-GB" sz="1300" dirty="0">
              <a:ea typeface="Verdana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820A5-A899-DB25-F681-A984332B6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BF275-9436-40CB-880C-9ED6FCEBC6B7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AD80F9D-8EC0-CE7D-CB76-A9E6EE18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54000"/>
            <a:ext cx="7333568" cy="711176"/>
          </a:xfrm>
        </p:spPr>
        <p:txBody>
          <a:bodyPr/>
          <a:lstStyle/>
          <a:p>
            <a:r>
              <a:rPr lang="en-US" sz="2800" b="0" dirty="0">
                <a:latin typeface="Arial Narrow"/>
              </a:rPr>
              <a:t>CARES 4 ENERGY</a:t>
            </a:r>
            <a:br>
              <a:rPr lang="en-US" sz="2800" b="0" dirty="0">
                <a:latin typeface="Arial Narrow" panose="020B0606020202030204" pitchFamily="34" charset="0"/>
              </a:rPr>
            </a:br>
            <a:endParaRPr lang="en-US" b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74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2C8322-39AE-094F-A7AE-9F98B3E38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18" y="287257"/>
            <a:ext cx="8399165" cy="742413"/>
          </a:xfrm>
        </p:spPr>
        <p:txBody>
          <a:bodyPr/>
          <a:lstStyle/>
          <a:p>
            <a:r>
              <a:rPr lang="en-US" sz="2400" b="0" dirty="0">
                <a:latin typeface="Arial Narrow" panose="020B0606020202030204" pitchFamily="34" charset="0"/>
              </a:rPr>
              <a:t>The Gambia Population Regions (A to F)</a:t>
            </a:r>
            <a:r>
              <a:rPr lang="en-US" sz="2400" b="0" baseline="30000" dirty="0">
                <a:latin typeface="Arial Narrow" panose="020B0606020202030204" pitchFamily="34" charset="0"/>
              </a:rPr>
              <a:t>*</a:t>
            </a:r>
            <a:r>
              <a:rPr lang="en-US" sz="2400" b="0" dirty="0">
                <a:latin typeface="Arial Narrow" panose="020B0606020202030204" pitchFamily="34" charset="0"/>
              </a:rPr>
              <a:t> and Electricity Infrastructure with Installed Capacity (MW) &amp; Proposed 50MW Solar Farm Locations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5B9BB-88BE-9747-8184-AC80424BD72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71726" y="6453336"/>
            <a:ext cx="8640000" cy="324000"/>
          </a:xfrm>
        </p:spPr>
        <p:txBody>
          <a:bodyPr anchor="t"/>
          <a:lstStyle/>
          <a:p>
            <a:r>
              <a:rPr lang="en-US" sz="700" dirty="0"/>
              <a:t>* Figures taken from Central Statistics department of The Gambia based on 2013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E8C2D1-1A36-0547-8419-5D929A9875A3}"/>
              </a:ext>
            </a:extLst>
          </p:cNvPr>
          <p:cNvSpPr txBox="1"/>
          <p:nvPr/>
        </p:nvSpPr>
        <p:spPr bwMode="auto">
          <a:xfrm>
            <a:off x="874525" y="2224156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endParaRPr lang="en-US" sz="3200" dirty="0">
              <a:solidFill>
                <a:srgbClr val="0070C0"/>
              </a:solidFill>
              <a:ea typeface="Verdan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E7EEB2-E4D3-F042-B6A5-0806C132169B}"/>
              </a:ext>
            </a:extLst>
          </p:cNvPr>
          <p:cNvSpPr txBox="1"/>
          <p:nvPr/>
        </p:nvSpPr>
        <p:spPr bwMode="auto">
          <a:xfrm>
            <a:off x="1921660" y="2224156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endParaRPr lang="en-US" sz="3200" dirty="0">
              <a:solidFill>
                <a:srgbClr val="FFC000"/>
              </a:solidFill>
              <a:ea typeface="Verdan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BB7F20-61D1-E348-86ED-266B4D2CADD0}"/>
              </a:ext>
            </a:extLst>
          </p:cNvPr>
          <p:cNvSpPr txBox="1"/>
          <p:nvPr/>
        </p:nvSpPr>
        <p:spPr bwMode="auto">
          <a:xfrm>
            <a:off x="4378155" y="4156187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3200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3C0FF2-F86B-CD45-92AD-1017416C1734}"/>
              </a:ext>
            </a:extLst>
          </p:cNvPr>
          <p:cNvSpPr txBox="1"/>
          <p:nvPr/>
        </p:nvSpPr>
        <p:spPr bwMode="auto">
          <a:xfrm>
            <a:off x="5875171" y="1938818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endParaRPr lang="en-US" sz="3200" dirty="0">
              <a:solidFill>
                <a:srgbClr val="00B050"/>
              </a:solidFill>
              <a:ea typeface="Verdan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262B84-20A8-5343-ACB3-6817BA903BB0}"/>
              </a:ext>
            </a:extLst>
          </p:cNvPr>
          <p:cNvSpPr txBox="1"/>
          <p:nvPr/>
        </p:nvSpPr>
        <p:spPr bwMode="auto">
          <a:xfrm>
            <a:off x="6591150" y="2012660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endParaRPr lang="en-US" sz="3200" dirty="0">
              <a:solidFill>
                <a:srgbClr val="7030A0"/>
              </a:solidFill>
              <a:ea typeface="Verdan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0C1EB4-DF7B-2744-99BB-A2B40D7D1A1B}"/>
              </a:ext>
            </a:extLst>
          </p:cNvPr>
          <p:cNvSpPr txBox="1"/>
          <p:nvPr/>
        </p:nvSpPr>
        <p:spPr bwMode="auto">
          <a:xfrm>
            <a:off x="8279930" y="4903024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endParaRPr lang="en-US" sz="3200" dirty="0">
              <a:solidFill>
                <a:srgbClr val="EF8838"/>
              </a:solidFill>
              <a:ea typeface="Verdana"/>
            </a:endParaRPr>
          </a:p>
        </p:txBody>
      </p:sp>
      <p:pic>
        <p:nvPicPr>
          <p:cNvPr id="7" name="Picture 8" descr="Εικόνα που περιέχει κείμενο, χάρτης&#10;&#10;Description generated with very high confidence">
            <a:extLst>
              <a:ext uri="{FF2B5EF4-FFF2-40B4-BE49-F238E27FC236}">
                <a16:creationId xmlns:a16="http://schemas.microsoft.com/office/drawing/2014/main" id="{6F4C8147-5ED9-47D5-82F6-8EAC6E3C75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" b="16107"/>
          <a:stretch/>
        </p:blipFill>
        <p:spPr>
          <a:xfrm>
            <a:off x="491869" y="1481297"/>
            <a:ext cx="8631101" cy="41499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0AFAC5-D9D5-4741-BE26-908F740DC01C}"/>
              </a:ext>
            </a:extLst>
          </p:cNvPr>
          <p:cNvSpPr txBox="1"/>
          <p:nvPr/>
        </p:nvSpPr>
        <p:spPr bwMode="auto">
          <a:xfrm rot="-120000">
            <a:off x="589322" y="2521586"/>
            <a:ext cx="3097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2000" b="1" dirty="0">
                <a:solidFill>
                  <a:srgbClr val="002060"/>
                </a:solidFill>
                <a:latin typeface="Univers 45 Light" pitchFamily="2" charset="0"/>
              </a:rPr>
              <a:t> A</a:t>
            </a:r>
            <a:r>
              <a:rPr lang="en-US" sz="2000" b="1" dirty="0">
                <a:solidFill>
                  <a:srgbClr val="002060"/>
                </a:solidFill>
                <a:latin typeface="Univers 45 Light" pitchFamily="2" charset="0"/>
                <a:ea typeface="Verdana"/>
              </a:rPr>
              <a:t>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EDE364-EC67-428D-B5C0-D2128820A9E0}"/>
              </a:ext>
            </a:extLst>
          </p:cNvPr>
          <p:cNvSpPr txBox="1"/>
          <p:nvPr/>
        </p:nvSpPr>
        <p:spPr bwMode="auto">
          <a:xfrm>
            <a:off x="2248359" y="1810972"/>
            <a:ext cx="4618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88900" indent="-88900">
              <a:defRPr b="1">
                <a:solidFill>
                  <a:srgbClr val="000000"/>
                </a:solidFill>
              </a:defRPr>
            </a:lvl1pPr>
          </a:lstStyle>
          <a:p>
            <a:r>
              <a:rPr lang="en-US" sz="2000" dirty="0">
                <a:solidFill>
                  <a:srgbClr val="002060"/>
                </a:solidFill>
                <a:latin typeface="Univers 45 Light" pitchFamily="2" charset="0"/>
              </a:rPr>
              <a:t> 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FFC0FC-C7DD-45EF-B99B-5161832E3E74}"/>
              </a:ext>
            </a:extLst>
          </p:cNvPr>
          <p:cNvSpPr txBox="1"/>
          <p:nvPr/>
        </p:nvSpPr>
        <p:spPr bwMode="auto">
          <a:xfrm>
            <a:off x="5189844" y="3513633"/>
            <a:ext cx="3775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88900" indent="-88900">
              <a:defRPr b="1">
                <a:solidFill>
                  <a:srgbClr val="000000"/>
                </a:solidFill>
              </a:defRPr>
            </a:lvl1pPr>
          </a:lstStyle>
          <a:p>
            <a:r>
              <a:rPr lang="en-US" sz="2000" dirty="0">
                <a:solidFill>
                  <a:srgbClr val="002060"/>
                </a:solidFill>
                <a:latin typeface="Univers 45 Light" pitchFamily="2" charset="0"/>
              </a:rPr>
              <a:t>C​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4F28E4-49C0-46A9-8937-01ED4220A051}"/>
              </a:ext>
            </a:extLst>
          </p:cNvPr>
          <p:cNvSpPr txBox="1"/>
          <p:nvPr/>
        </p:nvSpPr>
        <p:spPr bwMode="auto">
          <a:xfrm>
            <a:off x="8675250" y="3963808"/>
            <a:ext cx="3442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88900" indent="-88900">
              <a:defRPr b="1">
                <a:solidFill>
                  <a:srgbClr val="000000"/>
                </a:solidFill>
              </a:defRPr>
            </a:lvl1pPr>
          </a:lstStyle>
          <a:p>
            <a:r>
              <a:rPr lang="en-US" sz="2000" dirty="0">
                <a:solidFill>
                  <a:srgbClr val="002060"/>
                </a:solidFill>
                <a:latin typeface="Univers 45 Light" pitchFamily="2" charset="0"/>
              </a:rPr>
              <a:t>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20B681-1817-4978-8426-2D62D36F0718}"/>
              </a:ext>
            </a:extLst>
          </p:cNvPr>
          <p:cNvSpPr txBox="1"/>
          <p:nvPr/>
        </p:nvSpPr>
        <p:spPr bwMode="auto">
          <a:xfrm>
            <a:off x="6500888" y="1591612"/>
            <a:ext cx="3775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88900" indent="-88900">
              <a:defRPr b="1">
                <a:solidFill>
                  <a:srgbClr val="000000"/>
                </a:solidFill>
              </a:defRPr>
            </a:lvl1pPr>
          </a:lstStyle>
          <a:p>
            <a:r>
              <a:rPr lang="en-US" sz="2000" dirty="0">
                <a:solidFill>
                  <a:srgbClr val="002060"/>
                </a:solidFill>
                <a:latin typeface="Univers 45 Light" pitchFamily="2" charset="0"/>
              </a:rPr>
              <a:t>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2DFAEB-6F7C-4D12-BF92-D4AE05835D81}"/>
              </a:ext>
            </a:extLst>
          </p:cNvPr>
          <p:cNvSpPr txBox="1"/>
          <p:nvPr/>
        </p:nvSpPr>
        <p:spPr bwMode="auto">
          <a:xfrm>
            <a:off x="5070586" y="1573305"/>
            <a:ext cx="3664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88900" indent="-88900">
              <a:defRPr b="1">
                <a:solidFill>
                  <a:srgbClr val="000000"/>
                </a:solidFill>
              </a:defRPr>
            </a:lvl1pPr>
          </a:lstStyle>
          <a:p>
            <a:r>
              <a:rPr lang="en-US" sz="2000" dirty="0">
                <a:solidFill>
                  <a:srgbClr val="002060"/>
                </a:solidFill>
                <a:latin typeface="Univers 45 Light" pitchFamily="2" charset="0"/>
              </a:rPr>
              <a:t>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482A51F-A29C-46AB-A94E-94C6587CE2CE}"/>
              </a:ext>
            </a:extLst>
          </p:cNvPr>
          <p:cNvCxnSpPr/>
          <p:nvPr/>
        </p:nvCxnSpPr>
        <p:spPr bwMode="auto">
          <a:xfrm>
            <a:off x="1455757" y="1558520"/>
            <a:ext cx="14865" cy="2090691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2B03ECC-0012-40E7-99E6-2F85372FDCB6}"/>
              </a:ext>
            </a:extLst>
          </p:cNvPr>
          <p:cNvCxnSpPr>
            <a:cxnSpLocks/>
          </p:cNvCxnSpPr>
          <p:nvPr/>
        </p:nvCxnSpPr>
        <p:spPr bwMode="auto">
          <a:xfrm>
            <a:off x="7517564" y="1729772"/>
            <a:ext cx="4359" cy="292517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168A99B-AFC9-4E25-8C79-1D0404C01D13}"/>
              </a:ext>
            </a:extLst>
          </p:cNvPr>
          <p:cNvCxnSpPr>
            <a:cxnSpLocks/>
          </p:cNvCxnSpPr>
          <p:nvPr/>
        </p:nvCxnSpPr>
        <p:spPr bwMode="auto">
          <a:xfrm>
            <a:off x="5925727" y="1665608"/>
            <a:ext cx="25970" cy="3100524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A0A25D6-D7F9-4A97-BABB-458AC94492DC}"/>
              </a:ext>
            </a:extLst>
          </p:cNvPr>
          <p:cNvCxnSpPr>
            <a:cxnSpLocks/>
          </p:cNvCxnSpPr>
          <p:nvPr/>
        </p:nvCxnSpPr>
        <p:spPr bwMode="auto">
          <a:xfrm flipV="1">
            <a:off x="4484097" y="3020813"/>
            <a:ext cx="1459003" cy="10496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83AD8ED-A054-42BC-A8A5-A1E045BD7D0C}"/>
              </a:ext>
            </a:extLst>
          </p:cNvPr>
          <p:cNvCxnSpPr>
            <a:cxnSpLocks/>
          </p:cNvCxnSpPr>
          <p:nvPr/>
        </p:nvCxnSpPr>
        <p:spPr bwMode="auto">
          <a:xfrm flipH="1">
            <a:off x="4460978" y="1698283"/>
            <a:ext cx="23119" cy="1370533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3E4FA3D-0E52-43B3-A914-F195058081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54880" y="3042292"/>
            <a:ext cx="813447" cy="597801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BD2A0FC-D92F-4AE6-AB6E-3E6E28AD1F6F}"/>
              </a:ext>
            </a:extLst>
          </p:cNvPr>
          <p:cNvCxnSpPr>
            <a:cxnSpLocks/>
          </p:cNvCxnSpPr>
          <p:nvPr/>
        </p:nvCxnSpPr>
        <p:spPr bwMode="auto">
          <a:xfrm>
            <a:off x="1447664" y="3641643"/>
            <a:ext cx="2196719" cy="8946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489BFEB-28AC-447F-B4A4-FCACD591B694}"/>
              </a:ext>
            </a:extLst>
          </p:cNvPr>
          <p:cNvSpPr txBox="1"/>
          <p:nvPr/>
        </p:nvSpPr>
        <p:spPr bwMode="auto">
          <a:xfrm>
            <a:off x="990290" y="5787014"/>
            <a:ext cx="4320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A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 Population: 1,096,923 Installed capacity: 67,35 MW    </a:t>
            </a:r>
          </a:p>
          <a:p>
            <a:pPr marL="88900" indent="-88900"/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B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 Population: 220,080 Installed capacity: 4.78 MW    	  </a:t>
            </a:r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 </a:t>
            </a:r>
          </a:p>
          <a:p>
            <a:pPr marL="88900" indent="-88900"/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C 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Population: 81,042 Installed capacity: 1.4 MW        </a:t>
            </a:r>
          </a:p>
        </p:txBody>
      </p:sp>
      <p:cxnSp>
        <p:nvCxnSpPr>
          <p:cNvPr id="42" name="Straight Arrow Connector 35">
            <a:extLst>
              <a:ext uri="{FF2B5EF4-FFF2-40B4-BE49-F238E27FC236}">
                <a16:creationId xmlns:a16="http://schemas.microsoft.com/office/drawing/2014/main" id="{C1BE9BCF-5297-43CD-A014-FF39478421FF}"/>
              </a:ext>
            </a:extLst>
          </p:cNvPr>
          <p:cNvCxnSpPr>
            <a:cxnSpLocks/>
          </p:cNvCxnSpPr>
          <p:nvPr/>
        </p:nvCxnSpPr>
        <p:spPr bwMode="auto">
          <a:xfrm>
            <a:off x="3633889" y="3619100"/>
            <a:ext cx="10494" cy="1354019"/>
          </a:xfrm>
          <a:prstGeom prst="straightConnector1">
            <a:avLst/>
          </a:prstGeom>
          <a:ln>
            <a:solidFill>
              <a:srgbClr val="4A4A4A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 bwMode="auto">
          <a:xfrm>
            <a:off x="4866686" y="5787014"/>
            <a:ext cx="380856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F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 Population: 23,722, Installed capacity:2.6 MW</a:t>
            </a:r>
          </a:p>
          <a:p>
            <a:pPr marL="88900" indent="-88900"/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E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 Population: 125,204, Installed capacity:1.8 MW</a:t>
            </a:r>
          </a:p>
          <a:p>
            <a:pPr marL="88900" indent="-88900"/>
            <a:r>
              <a:rPr lang="en-US" sz="1200" b="1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D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  <a:ea typeface="Verdana"/>
              </a:rPr>
              <a:t> Population: 96,703 Installed capacity: 0.72 MW</a:t>
            </a:r>
          </a:p>
          <a:p>
            <a:pPr marL="88900" indent="-88900"/>
            <a:endParaRPr lang="en-GB" sz="12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542E19-4CE7-7E88-8BA1-8A8F780B405B}"/>
              </a:ext>
            </a:extLst>
          </p:cNvPr>
          <p:cNvSpPr/>
          <p:nvPr/>
        </p:nvSpPr>
        <p:spPr bwMode="auto">
          <a:xfrm>
            <a:off x="7542175" y="3900183"/>
            <a:ext cx="1039239" cy="748447"/>
          </a:xfrm>
          <a:prstGeom prst="ellipse">
            <a:avLst/>
          </a:prstGeom>
          <a:noFill/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D1FE0B-EBCF-7321-CCD3-8D79237004D5}"/>
              </a:ext>
            </a:extLst>
          </p:cNvPr>
          <p:cNvSpPr/>
          <p:nvPr/>
        </p:nvSpPr>
        <p:spPr bwMode="auto">
          <a:xfrm>
            <a:off x="3504761" y="2236047"/>
            <a:ext cx="995132" cy="389951"/>
          </a:xfrm>
          <a:prstGeom prst="ellipse">
            <a:avLst/>
          </a:prstGeom>
          <a:noFill/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B3ACA3-ADE5-6979-AB1A-421221E245F3}"/>
              </a:ext>
            </a:extLst>
          </p:cNvPr>
          <p:cNvSpPr/>
          <p:nvPr/>
        </p:nvSpPr>
        <p:spPr bwMode="auto">
          <a:xfrm>
            <a:off x="1883657" y="2253448"/>
            <a:ext cx="995132" cy="389951"/>
          </a:xfrm>
          <a:prstGeom prst="ellipse">
            <a:avLst/>
          </a:prstGeom>
          <a:noFill/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2654D5-5945-C9E1-6F88-9C43C42E12BE}"/>
              </a:ext>
            </a:extLst>
          </p:cNvPr>
          <p:cNvSpPr/>
          <p:nvPr/>
        </p:nvSpPr>
        <p:spPr bwMode="auto">
          <a:xfrm>
            <a:off x="3839966" y="5088558"/>
            <a:ext cx="317255" cy="171599"/>
          </a:xfrm>
          <a:prstGeom prst="ellipse">
            <a:avLst/>
          </a:prstGeom>
          <a:noFill/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ABA182E8-81E9-1BDA-985F-108EEB82C996}"/>
              </a:ext>
            </a:extLst>
          </p:cNvPr>
          <p:cNvSpPr txBox="1">
            <a:spLocks/>
          </p:cNvSpPr>
          <p:nvPr/>
        </p:nvSpPr>
        <p:spPr bwMode="auto">
          <a:xfrm>
            <a:off x="4274848" y="5007221"/>
            <a:ext cx="2889522" cy="304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US" b="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Proposed 50MW Solar Farm </a:t>
            </a:r>
          </a:p>
        </p:txBody>
      </p:sp>
    </p:spTree>
    <p:extLst>
      <p:ext uri="{BB962C8B-B14F-4D97-AF65-F5344CB8AC3E}">
        <p14:creationId xmlns:p14="http://schemas.microsoft.com/office/powerpoint/2010/main" val="756168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28BDE61B-6FA7-2842-6DCA-EAF4EAE48BC5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1459599" y="409588"/>
            <a:ext cx="5855586" cy="589602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820A5-A899-DB25-F681-A984332B6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BF275-9436-40CB-880C-9ED6FCEBC6B7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8B3B6A-72D2-C7C3-FE2A-94CB27B51AAC}"/>
              </a:ext>
            </a:extLst>
          </p:cNvPr>
          <p:cNvSpPr txBox="1"/>
          <p:nvPr/>
        </p:nvSpPr>
        <p:spPr bwMode="auto">
          <a:xfrm>
            <a:off x="5846450" y="586193"/>
            <a:ext cx="33627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 algn="ctr"/>
            <a:r>
              <a:rPr lang="en-US" sz="1400" dirty="0"/>
              <a:t>Solar Farm – 50MW BASSE</a:t>
            </a:r>
          </a:p>
          <a:p>
            <a:pPr marL="88900" indent="-88900" algn="ctr"/>
            <a:r>
              <a:rPr lang="en-US" sz="1400" dirty="0">
                <a:latin typeface="Verdana"/>
                <a:ea typeface="Verdana"/>
              </a:rPr>
              <a:t>Connection -Most likely requires Switchgear/Transformer upgrade 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11C916-D1FA-935F-AE63-78F924DD096B}"/>
              </a:ext>
            </a:extLst>
          </p:cNvPr>
          <p:cNvCxnSpPr>
            <a:cxnSpLocks/>
          </p:cNvCxnSpPr>
          <p:nvPr/>
        </p:nvCxnSpPr>
        <p:spPr bwMode="auto">
          <a:xfrm flipH="1">
            <a:off x="4953000" y="875551"/>
            <a:ext cx="778497" cy="538470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F83FDC2-2520-927E-80DA-7799136239F2}"/>
              </a:ext>
            </a:extLst>
          </p:cNvPr>
          <p:cNvSpPr txBox="1"/>
          <p:nvPr/>
        </p:nvSpPr>
        <p:spPr bwMode="auto">
          <a:xfrm>
            <a:off x="512451" y="409588"/>
            <a:ext cx="32275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400" b="1" u="sng" dirty="0"/>
              <a:t>Single Line Diagram </a:t>
            </a:r>
          </a:p>
          <a:p>
            <a:pPr marL="88900" indent="-88900"/>
            <a:r>
              <a:rPr lang="en-US" sz="1400" b="1" u="sng" dirty="0"/>
              <a:t>Of BASSE Region</a:t>
            </a:r>
          </a:p>
        </p:txBody>
      </p:sp>
    </p:spTree>
    <p:extLst>
      <p:ext uri="{BB962C8B-B14F-4D97-AF65-F5344CB8AC3E}">
        <p14:creationId xmlns:p14="http://schemas.microsoft.com/office/powerpoint/2010/main" val="124834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CA2E-0026-0A61-8389-A1A288543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53747"/>
            <a:ext cx="7333568" cy="711428"/>
          </a:xfrm>
        </p:spPr>
        <p:txBody>
          <a:bodyPr wrap="square" anchor="b">
            <a:normAutofit/>
          </a:bodyPr>
          <a:lstStyle/>
          <a:p>
            <a:pPr marL="88900" indent="-88900"/>
            <a:r>
              <a:rPr lang="en-US" dirty="0"/>
              <a:t>Solar Farm – Basse connection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2C0FD-4220-F3B5-7ADE-FE7DF45D97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59152" y="6516739"/>
            <a:ext cx="975121" cy="144463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F9FBF275-9436-40CB-880C-9ED6FCEBC6B7}" type="slidenum">
              <a:rPr lang="en-GB" noProof="0" smtClean="0"/>
              <a:pPr>
                <a:spcAft>
                  <a:spcPts val="600"/>
                </a:spcAft>
              </a:pPr>
              <a:t>6</a:t>
            </a:fld>
            <a:endParaRPr lang="en-GB" noProof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824E40E-A7BB-B6AF-2798-3C99AC9BF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9133B82C-B5F7-0C33-35BE-1CAB4229240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026538" y="838200"/>
            <a:ext cx="4608000" cy="215900"/>
          </a:xfrm>
        </p:spPr>
        <p:txBody>
          <a:bodyPr wrap="square" anchor="ctr">
            <a:normAutofit/>
          </a:bodyPr>
          <a:lstStyle/>
          <a:p>
            <a:r>
              <a:rPr lang="en-US"/>
              <a:t>Risk Matrix for Basse</a:t>
            </a:r>
            <a:endParaRPr lang="en-US" dirty="0"/>
          </a:p>
        </p:txBody>
      </p:sp>
      <p:pic>
        <p:nvPicPr>
          <p:cNvPr id="6" name="Content Placeholder 5" descr="A map of a city&#10;&#10;Description automatically generated">
            <a:extLst>
              <a:ext uri="{FF2B5EF4-FFF2-40B4-BE49-F238E27FC236}">
                <a16:creationId xmlns:a16="http://schemas.microsoft.com/office/drawing/2014/main" id="{E6FB4668-04BB-8F21-734C-C500D6263F7B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/>
        </p:blipFill>
        <p:spPr>
          <a:xfrm>
            <a:off x="173158" y="1718250"/>
            <a:ext cx="4616472" cy="3054331"/>
          </a:xfrm>
          <a:noFill/>
        </p:spPr>
      </p:pic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29CF311E-04E7-EC42-CC70-0CDC2DAEDA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71727" y="838200"/>
            <a:ext cx="4608000" cy="2159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Region for 50MW Solar Park</a:t>
            </a:r>
          </a:p>
        </p:txBody>
      </p:sp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5CE7E552-3304-4A88-FF90-0854F0D73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243608"/>
              </p:ext>
            </p:extLst>
          </p:nvPr>
        </p:nvGraphicFramePr>
        <p:xfrm>
          <a:off x="5026538" y="1447806"/>
          <a:ext cx="4701900" cy="451998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8780">
                  <a:extLst>
                    <a:ext uri="{9D8B030D-6E8A-4147-A177-3AD203B41FA5}">
                      <a16:colId xmlns:a16="http://schemas.microsoft.com/office/drawing/2014/main" val="163011664"/>
                    </a:ext>
                  </a:extLst>
                </a:gridCol>
                <a:gridCol w="738080">
                  <a:extLst>
                    <a:ext uri="{9D8B030D-6E8A-4147-A177-3AD203B41FA5}">
                      <a16:colId xmlns:a16="http://schemas.microsoft.com/office/drawing/2014/main" val="2991750682"/>
                    </a:ext>
                  </a:extLst>
                </a:gridCol>
                <a:gridCol w="627729">
                  <a:extLst>
                    <a:ext uri="{9D8B030D-6E8A-4147-A177-3AD203B41FA5}">
                      <a16:colId xmlns:a16="http://schemas.microsoft.com/office/drawing/2014/main" val="2413305965"/>
                    </a:ext>
                  </a:extLst>
                </a:gridCol>
                <a:gridCol w="543309">
                  <a:extLst>
                    <a:ext uri="{9D8B030D-6E8A-4147-A177-3AD203B41FA5}">
                      <a16:colId xmlns:a16="http://schemas.microsoft.com/office/drawing/2014/main" val="4160764048"/>
                    </a:ext>
                  </a:extLst>
                </a:gridCol>
                <a:gridCol w="420295">
                  <a:extLst>
                    <a:ext uri="{9D8B030D-6E8A-4147-A177-3AD203B41FA5}">
                      <a16:colId xmlns:a16="http://schemas.microsoft.com/office/drawing/2014/main" val="1873541303"/>
                    </a:ext>
                  </a:extLst>
                </a:gridCol>
                <a:gridCol w="379291">
                  <a:extLst>
                    <a:ext uri="{9D8B030D-6E8A-4147-A177-3AD203B41FA5}">
                      <a16:colId xmlns:a16="http://schemas.microsoft.com/office/drawing/2014/main" val="183431786"/>
                    </a:ext>
                  </a:extLst>
                </a:gridCol>
                <a:gridCol w="824065">
                  <a:extLst>
                    <a:ext uri="{9D8B030D-6E8A-4147-A177-3AD203B41FA5}">
                      <a16:colId xmlns:a16="http://schemas.microsoft.com/office/drawing/2014/main" val="4263586705"/>
                    </a:ext>
                  </a:extLst>
                </a:gridCol>
                <a:gridCol w="510307">
                  <a:extLst>
                    <a:ext uri="{9D8B030D-6E8A-4147-A177-3AD203B41FA5}">
                      <a16:colId xmlns:a16="http://schemas.microsoft.com/office/drawing/2014/main" val="3180622326"/>
                    </a:ext>
                  </a:extLst>
                </a:gridCol>
                <a:gridCol w="410044">
                  <a:extLst>
                    <a:ext uri="{9D8B030D-6E8A-4147-A177-3AD203B41FA5}">
                      <a16:colId xmlns:a16="http://schemas.microsoft.com/office/drawing/2014/main" val="3070407886"/>
                    </a:ext>
                  </a:extLst>
                </a:gridCol>
              </a:tblGrid>
              <a:tr h="211068">
                <a:tc>
                  <a:txBody>
                    <a:bodyPr/>
                    <a:lstStyle/>
                    <a:p>
                      <a:r>
                        <a:rPr lang="en-GB" sz="600" b="1"/>
                        <a:t>Risk ID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Risk Description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Category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Likelihood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Impact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Risk Rating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Mitigation Plan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Owner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Status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1199137589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001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Delays in permitting approvals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Legal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Critical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Work closely with local authorities; engage legal experts to expedite approvals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Project Manager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69804922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002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Supply chain disruptions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Financial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Diversify suppliers; maintain buffer inventory for critical components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Procurement Team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3807803363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003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Poor site selection impacting efficiency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Conduct detailed feasibility and solar radiation studies; use GIS tools for analysis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2961466055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004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Adverse weather during construction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Environmental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Schedule work during favorable seasons; develop contingency plans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Site Manager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332294596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005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Cost overruns due to unforeseen issues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Financial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Include a contingency budget; closely monitor expenses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Finance Team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501164867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006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Grid connection delays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Operational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Early engagement with utility companies; follow up regularly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Grid Connection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67287997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007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Safety incidents on site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Health &amp; Safety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Enforce strict safety protocols; regular training and audits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Safety Officer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4125116446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008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Non-compliance with environmental regulations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Environmental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Conduct Environmental Impact Assessments (EIA); comply with regulations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Compliance Officer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956691539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009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Technology performance below expectations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Select proven technologies; perform thorough pre-commissioning tests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227162930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010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Stakeholder/community opposition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Stakeholder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Engage stakeholders early; conduct community outreach programs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Community Liaison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1983151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509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820A5-A899-DB25-F681-A984332B6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BF275-9436-40CB-880C-9ED6FCEBC6B7}" type="slidenum">
              <a:rPr lang="en-GB" noProof="0" smtClean="0"/>
              <a:pPr/>
              <a:t>7</a:t>
            </a:fld>
            <a:endParaRPr lang="en-GB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0CAFB3-02CC-88B6-1A04-0DE0F5D58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588" y="89612"/>
            <a:ext cx="4881371" cy="6358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8B3B6A-72D2-C7C3-FE2A-94CB27B51AAC}"/>
              </a:ext>
            </a:extLst>
          </p:cNvPr>
          <p:cNvSpPr txBox="1"/>
          <p:nvPr/>
        </p:nvSpPr>
        <p:spPr bwMode="auto">
          <a:xfrm>
            <a:off x="6351482" y="5391602"/>
            <a:ext cx="36302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 algn="ctr"/>
            <a:r>
              <a:rPr lang="en-US" sz="1400" dirty="0">
                <a:latin typeface="Verdana"/>
                <a:ea typeface="Verdana"/>
              </a:rPr>
              <a:t>Solar Farm – 50MW Farafenni </a:t>
            </a:r>
            <a:endParaRPr lang="en-US">
              <a:latin typeface="Verdana"/>
              <a:ea typeface="Verdana"/>
            </a:endParaRPr>
          </a:p>
          <a:p>
            <a:pPr marL="88900" indent="-88900" algn="ctr"/>
            <a:r>
              <a:rPr lang="en-US" sz="1400" dirty="0">
                <a:latin typeface="Verdana"/>
                <a:ea typeface="Verdana"/>
              </a:rPr>
              <a:t>Connection - Most likely requires Switchgear/Transformer upgrade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4F8510-5303-5F8F-D2AE-3B37C835535B}"/>
              </a:ext>
            </a:extLst>
          </p:cNvPr>
          <p:cNvSpPr txBox="1"/>
          <p:nvPr/>
        </p:nvSpPr>
        <p:spPr bwMode="auto">
          <a:xfrm>
            <a:off x="5806089" y="1504421"/>
            <a:ext cx="36302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 algn="ctr"/>
            <a:r>
              <a:rPr lang="en-US" sz="1400" dirty="0">
                <a:latin typeface="Verdana"/>
                <a:ea typeface="Verdana"/>
              </a:rPr>
              <a:t>Solar Farm – 50MW </a:t>
            </a:r>
            <a:r>
              <a:rPr lang="en-US" sz="1400" err="1">
                <a:latin typeface="Verdana"/>
                <a:ea typeface="Verdana"/>
              </a:rPr>
              <a:t>Kerewan</a:t>
            </a:r>
            <a:r>
              <a:rPr lang="en-US" sz="1400" dirty="0">
                <a:latin typeface="Verdana"/>
                <a:ea typeface="Verdana"/>
              </a:rPr>
              <a:t> connection</a:t>
            </a:r>
            <a:endParaRPr lang="en-US">
              <a:latin typeface="Verdana"/>
              <a:ea typeface="Verdana"/>
            </a:endParaRPr>
          </a:p>
          <a:p>
            <a:pPr marL="88900" indent="-88900" algn="ctr"/>
            <a:r>
              <a:rPr lang="en-US" sz="1400" dirty="0">
                <a:latin typeface="Verdana"/>
                <a:ea typeface="Verdana"/>
              </a:rPr>
              <a:t>Most likely requires Switchgear/Transformer upgrade</a:t>
            </a:r>
            <a:endParaRPr lang="en-US" sz="1400" dirty="0">
              <a:ea typeface="Verdan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6EB279-8C8E-967E-0E6B-60B8496E84D7}"/>
              </a:ext>
            </a:extLst>
          </p:cNvPr>
          <p:cNvSpPr txBox="1"/>
          <p:nvPr/>
        </p:nvSpPr>
        <p:spPr bwMode="auto">
          <a:xfrm>
            <a:off x="5772259" y="150686"/>
            <a:ext cx="239837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 algn="ctr"/>
            <a:r>
              <a:rPr lang="en-US" sz="1400" dirty="0" err="1"/>
              <a:t>Amdalai</a:t>
            </a:r>
            <a:r>
              <a:rPr lang="en-US" sz="1400" dirty="0"/>
              <a:t> – on border of Senegal &amp; Gambia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D90958-8B3A-58CC-CB82-225057D145B7}"/>
              </a:ext>
            </a:extLst>
          </p:cNvPr>
          <p:cNvCxnSpPr/>
          <p:nvPr/>
        </p:nvCxnSpPr>
        <p:spPr bwMode="auto">
          <a:xfrm flipH="1">
            <a:off x="4686729" y="1807518"/>
            <a:ext cx="936000" cy="150829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9E6EFA-613C-19B7-DC7B-3C6F8FA99BE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852937" y="4929100"/>
            <a:ext cx="735640" cy="306485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E8BCA7-0303-6DAA-04F1-D26D4013BEE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611518" y="237566"/>
            <a:ext cx="1194571" cy="130580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90E9912-5C3A-7D17-587C-9A7A351E4DA3}"/>
              </a:ext>
            </a:extLst>
          </p:cNvPr>
          <p:cNvSpPr txBox="1"/>
          <p:nvPr/>
        </p:nvSpPr>
        <p:spPr bwMode="auto">
          <a:xfrm>
            <a:off x="350519" y="366129"/>
            <a:ext cx="2571790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400" b="1" u="sng" dirty="0"/>
              <a:t>Single Line Diagram </a:t>
            </a:r>
          </a:p>
          <a:p>
            <a:pPr marL="88900" indent="-88900"/>
            <a:r>
              <a:rPr lang="en-US" sz="1400" b="1" u="sng" dirty="0"/>
              <a:t>Of North Bank Region</a:t>
            </a:r>
          </a:p>
        </p:txBody>
      </p:sp>
    </p:spTree>
    <p:extLst>
      <p:ext uri="{BB962C8B-B14F-4D97-AF65-F5344CB8AC3E}">
        <p14:creationId xmlns:p14="http://schemas.microsoft.com/office/powerpoint/2010/main" val="2433647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2C0FD-4220-F3B5-7ADE-FE7DF45D97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59152" y="6516739"/>
            <a:ext cx="975121" cy="144463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F9FBF275-9436-40CB-880C-9ED6FCEBC6B7}" type="slidenum">
              <a:rPr lang="en-GB" noProof="0" smtClean="0"/>
              <a:pPr>
                <a:spcAft>
                  <a:spcPts val="600"/>
                </a:spcAft>
              </a:pPr>
              <a:t>8</a:t>
            </a:fld>
            <a:endParaRPr lang="en-GB" noProof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824E40E-A7BB-B6AF-2798-3C99AC9BF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9133B82C-B5F7-0C33-35BE-1CAB4229240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026538" y="1052513"/>
            <a:ext cx="4608000" cy="2159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Risk Matrix for </a:t>
            </a:r>
            <a:r>
              <a:rPr lang="en-US" dirty="0" err="1"/>
              <a:t>Kerewan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29CF311E-04E7-EC42-CC70-0CDC2DAEDA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71727" y="1052513"/>
            <a:ext cx="4608000" cy="2159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Region for 50MW Solar Park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3EBCC8E-3498-6660-389A-A8585B78132A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4226302986"/>
              </p:ext>
            </p:extLst>
          </p:nvPr>
        </p:nvGraphicFramePr>
        <p:xfrm>
          <a:off x="5026538" y="1447806"/>
          <a:ext cx="4701900" cy="451998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8780">
                  <a:extLst>
                    <a:ext uri="{9D8B030D-6E8A-4147-A177-3AD203B41FA5}">
                      <a16:colId xmlns:a16="http://schemas.microsoft.com/office/drawing/2014/main" val="163011664"/>
                    </a:ext>
                  </a:extLst>
                </a:gridCol>
                <a:gridCol w="738080">
                  <a:extLst>
                    <a:ext uri="{9D8B030D-6E8A-4147-A177-3AD203B41FA5}">
                      <a16:colId xmlns:a16="http://schemas.microsoft.com/office/drawing/2014/main" val="2991750682"/>
                    </a:ext>
                  </a:extLst>
                </a:gridCol>
                <a:gridCol w="627729">
                  <a:extLst>
                    <a:ext uri="{9D8B030D-6E8A-4147-A177-3AD203B41FA5}">
                      <a16:colId xmlns:a16="http://schemas.microsoft.com/office/drawing/2014/main" val="2413305965"/>
                    </a:ext>
                  </a:extLst>
                </a:gridCol>
                <a:gridCol w="543309">
                  <a:extLst>
                    <a:ext uri="{9D8B030D-6E8A-4147-A177-3AD203B41FA5}">
                      <a16:colId xmlns:a16="http://schemas.microsoft.com/office/drawing/2014/main" val="4160764048"/>
                    </a:ext>
                  </a:extLst>
                </a:gridCol>
                <a:gridCol w="420295">
                  <a:extLst>
                    <a:ext uri="{9D8B030D-6E8A-4147-A177-3AD203B41FA5}">
                      <a16:colId xmlns:a16="http://schemas.microsoft.com/office/drawing/2014/main" val="1873541303"/>
                    </a:ext>
                  </a:extLst>
                </a:gridCol>
                <a:gridCol w="379291">
                  <a:extLst>
                    <a:ext uri="{9D8B030D-6E8A-4147-A177-3AD203B41FA5}">
                      <a16:colId xmlns:a16="http://schemas.microsoft.com/office/drawing/2014/main" val="183431786"/>
                    </a:ext>
                  </a:extLst>
                </a:gridCol>
                <a:gridCol w="824065">
                  <a:extLst>
                    <a:ext uri="{9D8B030D-6E8A-4147-A177-3AD203B41FA5}">
                      <a16:colId xmlns:a16="http://schemas.microsoft.com/office/drawing/2014/main" val="4263586705"/>
                    </a:ext>
                  </a:extLst>
                </a:gridCol>
                <a:gridCol w="510307">
                  <a:extLst>
                    <a:ext uri="{9D8B030D-6E8A-4147-A177-3AD203B41FA5}">
                      <a16:colId xmlns:a16="http://schemas.microsoft.com/office/drawing/2014/main" val="3180622326"/>
                    </a:ext>
                  </a:extLst>
                </a:gridCol>
                <a:gridCol w="410044">
                  <a:extLst>
                    <a:ext uri="{9D8B030D-6E8A-4147-A177-3AD203B41FA5}">
                      <a16:colId xmlns:a16="http://schemas.microsoft.com/office/drawing/2014/main" val="3070407886"/>
                    </a:ext>
                  </a:extLst>
                </a:gridCol>
              </a:tblGrid>
              <a:tr h="211068">
                <a:tc>
                  <a:txBody>
                    <a:bodyPr/>
                    <a:lstStyle/>
                    <a:p>
                      <a:r>
                        <a:rPr lang="en-GB" sz="600" b="1"/>
                        <a:t>Risk ID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Risk Description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Category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Likelihood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Impact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Risk Rating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Mitigation Plan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Owner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Status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1199137589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001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Delays in permitting approvals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Legal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Critical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Work closely with local authorities; engage legal experts to expedite approvals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Project Manager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69804922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002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Supply chain disruptions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Financial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Diversify suppliers; maintain buffer inventory for critical components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Procurement Team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3807803363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003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Poor site selection impacting efficiency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Conduct detailed feasibility and solar radiation studies; use GIS tools for analysis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2961466055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004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Adverse weather during construction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Environmental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Schedule work during favorable seasons; develop contingency plans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Site Manager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332294596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005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Cost overruns due to unforeseen issues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Financial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Include a contingency budget; closely monitor expenses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Finance Team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501164867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006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Grid connection delays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Operational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Early engagement with utility companies; follow up regularly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Grid Connection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67287997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007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Safety incidents on site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Health &amp; Safety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Enforce strict safety protocols; regular training and audits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Safety Officer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4125116446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008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Non-compliance with environmental regulations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Environmental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Conduct Environmental Impact Assessments (EIA); comply with regulations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Compliance Officer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956691539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009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Technology performance below expectations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Select proven technologies; perform thorough pre-commissioning tests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227162930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010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Stakeholder/community opposition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Stakeholder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Engage stakeholders early; conduct community outreach programs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Community Liaison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198315112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DAA1DA8-221B-B2AE-52B1-D76E95313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53747"/>
            <a:ext cx="7333568" cy="711428"/>
          </a:xfrm>
        </p:spPr>
        <p:txBody>
          <a:bodyPr wrap="square" anchor="b">
            <a:normAutofit/>
          </a:bodyPr>
          <a:lstStyle/>
          <a:p>
            <a:pPr marL="88900" indent="-88900"/>
            <a:r>
              <a:rPr lang="en-US" dirty="0"/>
              <a:t>Solar Farm –  </a:t>
            </a:r>
            <a:r>
              <a:rPr lang="en-US" err="1"/>
              <a:t>Kerewan</a:t>
            </a:r>
            <a:r>
              <a:rPr lang="en-US"/>
              <a:t> connection</a:t>
            </a:r>
            <a:endParaRPr lang="en-GB" dirty="0"/>
          </a:p>
        </p:txBody>
      </p:sp>
      <p:pic>
        <p:nvPicPr>
          <p:cNvPr id="16" name="Picture 15" descr="A map of a city&#10;&#10;Description automatically generated">
            <a:extLst>
              <a:ext uri="{FF2B5EF4-FFF2-40B4-BE49-F238E27FC236}">
                <a16:creationId xmlns:a16="http://schemas.microsoft.com/office/drawing/2014/main" id="{C44E25C7-FE82-9C5D-6B88-962C63C36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77" y="1610875"/>
            <a:ext cx="4385079" cy="338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2C0FD-4220-F3B5-7ADE-FE7DF45D97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59152" y="6516739"/>
            <a:ext cx="975121" cy="144463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F9FBF275-9436-40CB-880C-9ED6FCEBC6B7}" type="slidenum">
              <a:rPr lang="en-GB" noProof="0" smtClean="0"/>
              <a:pPr>
                <a:spcAft>
                  <a:spcPts val="600"/>
                </a:spcAft>
              </a:pPr>
              <a:t>9</a:t>
            </a:fld>
            <a:endParaRPr lang="en-GB" noProof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824E40E-A7BB-B6AF-2798-3C99AC9BF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726" y="6453336"/>
            <a:ext cx="8640000" cy="324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9133B82C-B5F7-0C33-35BE-1CAB4229240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026538" y="1052513"/>
            <a:ext cx="4608000" cy="2159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Risk Matrix for Farafenni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29CF311E-04E7-EC42-CC70-0CDC2DAEDA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71727" y="1052513"/>
            <a:ext cx="4608000" cy="2159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Region for 50MW Solar Park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3EBCC8E-3498-6660-389A-A8585B78132A}"/>
              </a:ext>
            </a:extLst>
          </p:cNvPr>
          <p:cNvGraphicFramePr>
            <a:graphicFrameLocks noGrp="1"/>
          </p:cNvGraphicFramePr>
          <p:nvPr>
            <p:ph sz="quarter" idx="16"/>
          </p:nvPr>
        </p:nvGraphicFramePr>
        <p:xfrm>
          <a:off x="5026538" y="1447806"/>
          <a:ext cx="4701900" cy="451998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8780">
                  <a:extLst>
                    <a:ext uri="{9D8B030D-6E8A-4147-A177-3AD203B41FA5}">
                      <a16:colId xmlns:a16="http://schemas.microsoft.com/office/drawing/2014/main" val="163011664"/>
                    </a:ext>
                  </a:extLst>
                </a:gridCol>
                <a:gridCol w="738080">
                  <a:extLst>
                    <a:ext uri="{9D8B030D-6E8A-4147-A177-3AD203B41FA5}">
                      <a16:colId xmlns:a16="http://schemas.microsoft.com/office/drawing/2014/main" val="2991750682"/>
                    </a:ext>
                  </a:extLst>
                </a:gridCol>
                <a:gridCol w="627729">
                  <a:extLst>
                    <a:ext uri="{9D8B030D-6E8A-4147-A177-3AD203B41FA5}">
                      <a16:colId xmlns:a16="http://schemas.microsoft.com/office/drawing/2014/main" val="2413305965"/>
                    </a:ext>
                  </a:extLst>
                </a:gridCol>
                <a:gridCol w="543309">
                  <a:extLst>
                    <a:ext uri="{9D8B030D-6E8A-4147-A177-3AD203B41FA5}">
                      <a16:colId xmlns:a16="http://schemas.microsoft.com/office/drawing/2014/main" val="4160764048"/>
                    </a:ext>
                  </a:extLst>
                </a:gridCol>
                <a:gridCol w="420295">
                  <a:extLst>
                    <a:ext uri="{9D8B030D-6E8A-4147-A177-3AD203B41FA5}">
                      <a16:colId xmlns:a16="http://schemas.microsoft.com/office/drawing/2014/main" val="1873541303"/>
                    </a:ext>
                  </a:extLst>
                </a:gridCol>
                <a:gridCol w="379291">
                  <a:extLst>
                    <a:ext uri="{9D8B030D-6E8A-4147-A177-3AD203B41FA5}">
                      <a16:colId xmlns:a16="http://schemas.microsoft.com/office/drawing/2014/main" val="183431786"/>
                    </a:ext>
                  </a:extLst>
                </a:gridCol>
                <a:gridCol w="824065">
                  <a:extLst>
                    <a:ext uri="{9D8B030D-6E8A-4147-A177-3AD203B41FA5}">
                      <a16:colId xmlns:a16="http://schemas.microsoft.com/office/drawing/2014/main" val="4263586705"/>
                    </a:ext>
                  </a:extLst>
                </a:gridCol>
                <a:gridCol w="510307">
                  <a:extLst>
                    <a:ext uri="{9D8B030D-6E8A-4147-A177-3AD203B41FA5}">
                      <a16:colId xmlns:a16="http://schemas.microsoft.com/office/drawing/2014/main" val="3180622326"/>
                    </a:ext>
                  </a:extLst>
                </a:gridCol>
                <a:gridCol w="410044">
                  <a:extLst>
                    <a:ext uri="{9D8B030D-6E8A-4147-A177-3AD203B41FA5}">
                      <a16:colId xmlns:a16="http://schemas.microsoft.com/office/drawing/2014/main" val="3070407886"/>
                    </a:ext>
                  </a:extLst>
                </a:gridCol>
              </a:tblGrid>
              <a:tr h="211068">
                <a:tc>
                  <a:txBody>
                    <a:bodyPr/>
                    <a:lstStyle/>
                    <a:p>
                      <a:r>
                        <a:rPr lang="en-GB" sz="600" b="1"/>
                        <a:t>Risk ID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Risk Description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Category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Likelihood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Impact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Risk Rating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Mitigation Plan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Owner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 b="1"/>
                        <a:t>Status</a:t>
                      </a:r>
                      <a:endParaRPr lang="en-GB" sz="600"/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1199137589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001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Delays in permitting approvals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Legal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Critical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Work closely with local authorities; engage legal experts to expedite approvals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Project Manager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69804922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002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Supply chain disruptions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Financial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Diversify suppliers; maintain buffer inventory for critical components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Procurement Team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3807803363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003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Poor site selection impacting efficiency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Conduct detailed feasibility and solar radiation studies; use GIS tools for analysis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2961466055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004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Adverse weather during construction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Environmental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Schedule work during favorable seasons; develop contingency plans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Site Manager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332294596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005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Cost overruns due to unforeseen issues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Financial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Include a contingency budget; closely monitor expenses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Finance Team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501164867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006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Grid connection delays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Operational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Early engagement with utility companies; follow up regularly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Grid Connection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67287997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007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Safety incidents on site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Health &amp; Safety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Enforce strict safety protocols; regular training and audits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Safety Officer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4125116446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008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Non-compliance with environmental regulations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Environmental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High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Conduct Environmental Impact Assessments (EIA); comply with regulations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Compliance Officer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956691539"/>
                  </a:ext>
                </a:extLst>
              </a:tr>
              <a:tr h="382205">
                <a:tc>
                  <a:txBody>
                    <a:bodyPr/>
                    <a:lstStyle/>
                    <a:p>
                      <a:r>
                        <a:rPr lang="en-GB" sz="600"/>
                        <a:t>009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Technology performance below expectations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Low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Select proven technologies; perform thorough pre-commissioning tests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Technical Lead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227162930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en-GB" sz="600"/>
                        <a:t>010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Stakeholder/community opposition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Stakeholder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Medium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Engage stakeholders early; conduct community outreach programs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Community Liaison</a:t>
                      </a:r>
                    </a:p>
                  </a:txBody>
                  <a:tcPr marL="28523" marR="28523" marT="14261" marB="14261" anchor="ctr"/>
                </a:tc>
                <a:tc>
                  <a:txBody>
                    <a:bodyPr/>
                    <a:lstStyle/>
                    <a:p>
                      <a:r>
                        <a:rPr lang="en-GB" sz="600"/>
                        <a:t>Open</a:t>
                      </a:r>
                    </a:p>
                  </a:txBody>
                  <a:tcPr marL="28523" marR="28523" marT="14261" marB="14261" anchor="ctr"/>
                </a:tc>
                <a:extLst>
                  <a:ext uri="{0D108BD9-81ED-4DB2-BD59-A6C34878D82A}">
                    <a16:rowId xmlns:a16="http://schemas.microsoft.com/office/drawing/2014/main" val="198315112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DAA1DA8-221B-B2AE-52B1-D76E95313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53747"/>
            <a:ext cx="7333568" cy="711428"/>
          </a:xfrm>
        </p:spPr>
        <p:txBody>
          <a:bodyPr wrap="square" anchor="b">
            <a:normAutofit/>
          </a:bodyPr>
          <a:lstStyle/>
          <a:p>
            <a:pPr marL="88900" indent="-88900"/>
            <a:r>
              <a:rPr lang="en-US" dirty="0"/>
              <a:t>Solar Farm –  Farafenni connection</a:t>
            </a:r>
            <a:endParaRPr lang="en-GB" dirty="0"/>
          </a:p>
        </p:txBody>
      </p:sp>
      <p:pic>
        <p:nvPicPr>
          <p:cNvPr id="16" name="Picture 15" descr="A map of a city&#10;&#10;Description automatically generated">
            <a:extLst>
              <a:ext uri="{FF2B5EF4-FFF2-40B4-BE49-F238E27FC236}">
                <a16:creationId xmlns:a16="http://schemas.microsoft.com/office/drawing/2014/main" id="{C44E25C7-FE82-9C5D-6B88-962C63C36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77" y="1610875"/>
            <a:ext cx="4385079" cy="338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6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2DA629-50E6-AB37-463B-E69164AF5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54000"/>
            <a:ext cx="7333568" cy="711176"/>
          </a:xfrm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da-DK" dirty="0" err="1">
                <a:ea typeface="Verdana"/>
              </a:rPr>
              <a:t>Responsibility</a:t>
            </a:r>
            <a:r>
              <a:rPr lang="da-DK" dirty="0">
                <a:ea typeface="Verdana"/>
              </a:rPr>
              <a:t> Matrix: 50 MW Solar Farm Project</a:t>
            </a:r>
            <a:endParaRPr lang="en-US" dirty="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F8892-3F2E-A5E8-323B-DE56FD453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9152" y="6516739"/>
            <a:ext cx="975121" cy="1444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fld id="{2E922801-0AC8-490C-823A-6A6AFFAEF3E6}" type="slidenum">
              <a:rPr lang="en-GB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A672085-786A-BA61-5FF2-5D491A15B3C5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454521068"/>
              </p:ext>
            </p:extLst>
          </p:nvPr>
        </p:nvGraphicFramePr>
        <p:xfrm>
          <a:off x="273074" y="1036236"/>
          <a:ext cx="9360001" cy="487455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601547">
                  <a:extLst>
                    <a:ext uri="{9D8B030D-6E8A-4147-A177-3AD203B41FA5}">
                      <a16:colId xmlns:a16="http://schemas.microsoft.com/office/drawing/2014/main" val="2677757343"/>
                    </a:ext>
                  </a:extLst>
                </a:gridCol>
                <a:gridCol w="1717692">
                  <a:extLst>
                    <a:ext uri="{9D8B030D-6E8A-4147-A177-3AD203B41FA5}">
                      <a16:colId xmlns:a16="http://schemas.microsoft.com/office/drawing/2014/main" val="3209113986"/>
                    </a:ext>
                  </a:extLst>
                </a:gridCol>
                <a:gridCol w="2111068">
                  <a:extLst>
                    <a:ext uri="{9D8B030D-6E8A-4147-A177-3AD203B41FA5}">
                      <a16:colId xmlns:a16="http://schemas.microsoft.com/office/drawing/2014/main" val="1267463346"/>
                    </a:ext>
                  </a:extLst>
                </a:gridCol>
                <a:gridCol w="2929694">
                  <a:extLst>
                    <a:ext uri="{9D8B030D-6E8A-4147-A177-3AD203B41FA5}">
                      <a16:colId xmlns:a16="http://schemas.microsoft.com/office/drawing/2014/main" val="1684538258"/>
                    </a:ext>
                  </a:extLst>
                </a:gridCol>
              </a:tblGrid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Task/Deliverable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b="1" dirty="0"/>
                        <a:t>C4E Developer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b="1" dirty="0"/>
                        <a:t>NAWEC Electricity Authority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b="1" dirty="0"/>
                        <a:t>Notes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140054126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Site Selection and Acquisition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leads the process; EA informed.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2613508515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Feasibility Study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conducts studies; EA consulted.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4253573926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Permitting and Approvals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leads; EA provides guidance.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868378891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Grid Connection Agreement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EA responsible for grid connection approval.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3780315881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System Design and Engineering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ensures design meets EA standards.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2354153957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Environmental Impact Assessment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responsible; EA reviews and consults.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3479922893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Financing and Budgeting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manages funding; EA informed.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2301132995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Procurement of Equipment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handles procurement; EA informed.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727092118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Construction Planning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plans; EA informed.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1358528020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Grid Infrastructure Upgrades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EA responsible for grid upgrades, if needed.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362865313"/>
                  </a:ext>
                </a:extLst>
              </a:tr>
              <a:tr h="389461">
                <a:tc>
                  <a:txBody>
                    <a:bodyPr/>
                    <a:lstStyle/>
                    <a:p>
                      <a:r>
                        <a:rPr lang="en-GB" sz="900" b="1" dirty="0"/>
                        <a:t>Installation and Construction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oversees; EA consulted for compliance.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3979844363"/>
                  </a:ext>
                </a:extLst>
              </a:tr>
              <a:tr h="414588">
                <a:tc>
                  <a:txBody>
                    <a:bodyPr/>
                    <a:lstStyle/>
                    <a:p>
                      <a:r>
                        <a:rPr lang="en-GB" sz="900" b="1" dirty="0"/>
                        <a:t>Inspection and Testing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EA leads testing; Developer assists and ensures compliance.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1382426861"/>
                  </a:ext>
                </a:extLst>
              </a:tr>
              <a:tr h="389461">
                <a:tc>
                  <a:txBody>
                    <a:bodyPr/>
                    <a:lstStyle/>
                    <a:p>
                      <a:r>
                        <a:rPr lang="en-GB" sz="900" b="1" dirty="0"/>
                        <a:t>Commissioning and Handover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responsible; EA provides final approval.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2952649632"/>
                  </a:ext>
                </a:extLst>
              </a:tr>
              <a:tr h="414588">
                <a:tc>
                  <a:txBody>
                    <a:bodyPr/>
                    <a:lstStyle/>
                    <a:p>
                      <a:r>
                        <a:rPr lang="en-GB" sz="900" b="1" dirty="0"/>
                        <a:t>Operation and Maintenance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manages O&amp;M; EA informed of performance.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3387449521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Monitoring and Reporting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I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ensures regular reporting to EA.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2672274804"/>
                  </a:ext>
                </a:extLst>
              </a:tr>
              <a:tr h="251266">
                <a:tc>
                  <a:txBody>
                    <a:bodyPr/>
                    <a:lstStyle/>
                    <a:p>
                      <a:r>
                        <a:rPr lang="en-GB" sz="900" b="1" dirty="0"/>
                        <a:t>Decommissioning (End of Life)</a:t>
                      </a:r>
                      <a:endParaRPr lang="en-GB" sz="900" dirty="0"/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A, R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</a:t>
                      </a:r>
                    </a:p>
                  </a:txBody>
                  <a:tcPr marL="46249" marR="46249" marT="23124" marB="23124" anchor="ctr"/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Developer leads; EA consulted for grid concerns.</a:t>
                      </a:r>
                    </a:p>
                  </a:txBody>
                  <a:tcPr marL="46249" marR="46249" marT="23124" marB="23124" anchor="ctr"/>
                </a:tc>
                <a:extLst>
                  <a:ext uri="{0D108BD9-81ED-4DB2-BD59-A6C34878D82A}">
                    <a16:rowId xmlns:a16="http://schemas.microsoft.com/office/drawing/2014/main" val="149648910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3A0FF65-C794-F341-9F95-5364123748EA}"/>
              </a:ext>
            </a:extLst>
          </p:cNvPr>
          <p:cNvSpPr txBox="1"/>
          <p:nvPr/>
        </p:nvSpPr>
        <p:spPr bwMode="auto">
          <a:xfrm>
            <a:off x="269745" y="6118502"/>
            <a:ext cx="623829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200" dirty="0">
                <a:latin typeface="Google Sans"/>
              </a:rPr>
              <a:t>Key : R - Responsible, A - Accountable, C - Consulted, and I - Informed</a:t>
            </a:r>
            <a:endParaRPr lang="en-US" sz="1200" dirty="0"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225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CA71-5DB0-AD59-F92C-018E55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-2774"/>
            <a:ext cx="9019094" cy="767949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ea typeface="Verdana"/>
              </a:rPr>
              <a:t>Outline Proposal for Power Purchase Agreement (PPA) for a 50MW Solar Farm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FC3347-A5FD-4C82-95C8-4CD4035BBF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AD8A03-D3E1-422E-B5F6-0C9B18CCC80C}" type="slidenum">
              <a:rPr lang="en-GB" noProof="0"/>
              <a:pPr/>
              <a:t>11</a:t>
            </a:fld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D4D83-EFAE-EF05-0719-06118A91C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5E8C55-6159-8945-185B-31FC979797D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1727" y="1320359"/>
            <a:ext cx="4608000" cy="4986128"/>
          </a:xfrm>
        </p:spPr>
        <p:txBody>
          <a:bodyPr/>
          <a:lstStyle/>
          <a:p>
            <a:pPr marL="179705" indent="0">
              <a:lnSpc>
                <a:spcPct val="100000"/>
              </a:lnSpc>
              <a:buNone/>
            </a:pPr>
            <a:r>
              <a:rPr lang="en-GB" sz="800" dirty="0"/>
              <a:t>1. </a:t>
            </a:r>
            <a:r>
              <a:rPr lang="en-GB" sz="800" b="1" dirty="0"/>
              <a:t>Parties Involved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Seller:</a:t>
            </a:r>
            <a:r>
              <a:rPr lang="en-GB" sz="800" dirty="0">
                <a:ea typeface="+mn-lt"/>
                <a:cs typeface="+mn-lt"/>
              </a:rPr>
              <a:t> [Developer Name]</a:t>
            </a:r>
            <a:endParaRPr lang="en-GB" sz="800">
              <a:ea typeface="Verdana"/>
            </a:endParaRPr>
          </a:p>
          <a:p>
            <a:pPr marL="645160" lvl="1" indent="0">
              <a:lnSpc>
                <a:spcPct val="100000"/>
              </a:lnSpc>
              <a:buFont typeface="Verdana"/>
              <a:buChar char="–"/>
            </a:pPr>
            <a:r>
              <a:rPr lang="en-GB" sz="800" dirty="0">
                <a:ea typeface="+mn-lt"/>
                <a:cs typeface="+mn-lt"/>
              </a:rPr>
              <a:t>Responsible for developing, constructing, and operating the solar farm.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Buyer:</a:t>
            </a:r>
            <a:r>
              <a:rPr lang="en-GB" sz="800" dirty="0">
                <a:ea typeface="+mn-lt"/>
                <a:cs typeface="+mn-lt"/>
              </a:rPr>
              <a:t> [</a:t>
            </a:r>
            <a:r>
              <a:rPr lang="en-GB" sz="800" dirty="0" err="1">
                <a:ea typeface="+mn-lt"/>
                <a:cs typeface="+mn-lt"/>
              </a:rPr>
              <a:t>Offtaker</a:t>
            </a:r>
            <a:r>
              <a:rPr lang="en-GB" sz="800" dirty="0">
                <a:ea typeface="+mn-lt"/>
                <a:cs typeface="+mn-lt"/>
              </a:rPr>
              <a:t>/Utility Name]</a:t>
            </a:r>
            <a:endParaRPr lang="en-GB" sz="800">
              <a:ea typeface="Verdana"/>
            </a:endParaRPr>
          </a:p>
          <a:p>
            <a:pPr marL="645160" lvl="1" indent="0">
              <a:lnSpc>
                <a:spcPct val="100000"/>
              </a:lnSpc>
              <a:buFont typeface="Verdana"/>
              <a:buChar char="–"/>
            </a:pPr>
            <a:r>
              <a:rPr lang="en-GB" sz="800" dirty="0">
                <a:ea typeface="+mn-lt"/>
                <a:cs typeface="+mn-lt"/>
              </a:rPr>
              <a:t>Committed to purchasing electricity generated by the solar farm under agreed terms.</a:t>
            </a:r>
            <a:endParaRPr lang="en-GB" sz="800">
              <a:ea typeface="Verdana"/>
            </a:endParaRPr>
          </a:p>
          <a:p>
            <a:pPr marL="359410" lvl="1" indent="0">
              <a:lnSpc>
                <a:spcPct val="100000"/>
              </a:lnSpc>
              <a:buNone/>
            </a:pPr>
            <a:r>
              <a:rPr lang="en-GB" sz="800" dirty="0"/>
              <a:t>2. </a:t>
            </a:r>
            <a:r>
              <a:rPr lang="en-GB" sz="800" b="1" dirty="0"/>
              <a:t>Project Details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Project Capacity:</a:t>
            </a:r>
            <a:r>
              <a:rPr lang="en-GB" sz="800" dirty="0">
                <a:ea typeface="+mn-lt"/>
                <a:cs typeface="+mn-lt"/>
              </a:rPr>
              <a:t> 50 MW (AC)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Location:</a:t>
            </a:r>
            <a:r>
              <a:rPr lang="en-GB" sz="800" dirty="0">
                <a:ea typeface="+mn-lt"/>
                <a:cs typeface="+mn-lt"/>
              </a:rPr>
              <a:t> [Project Address or Coordinates]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Technology Used:</a:t>
            </a:r>
            <a:r>
              <a:rPr lang="en-GB" sz="800" dirty="0">
                <a:ea typeface="+mn-lt"/>
                <a:cs typeface="+mn-lt"/>
              </a:rPr>
              <a:t> Photovoltaic solar panels with inverters and tracking systems for enhanced efficiency.</a:t>
            </a:r>
            <a:endParaRPr lang="en-GB" sz="800">
              <a:ea typeface="Verdana"/>
            </a:endParaRPr>
          </a:p>
          <a:p>
            <a:pPr marL="179705" indent="0">
              <a:lnSpc>
                <a:spcPct val="100000"/>
              </a:lnSpc>
              <a:buNone/>
            </a:pPr>
            <a:r>
              <a:rPr lang="en-GB" sz="800" dirty="0"/>
              <a:t>3. </a:t>
            </a:r>
            <a:r>
              <a:rPr lang="en-GB" sz="800" b="1" dirty="0"/>
              <a:t>Contract Term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Term Duration:</a:t>
            </a:r>
            <a:r>
              <a:rPr lang="en-GB" sz="800" dirty="0">
                <a:ea typeface="+mn-lt"/>
                <a:cs typeface="+mn-lt"/>
              </a:rPr>
              <a:t> 20-25 years from the Commercial Operation Date (COD).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Start Date:</a:t>
            </a:r>
            <a:r>
              <a:rPr lang="en-GB" sz="800" dirty="0">
                <a:ea typeface="+mn-lt"/>
                <a:cs typeface="+mn-lt"/>
              </a:rPr>
              <a:t> [Expected COD Date].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Renewal Option:</a:t>
            </a:r>
            <a:r>
              <a:rPr lang="en-GB" sz="800" dirty="0">
                <a:ea typeface="+mn-lt"/>
                <a:cs typeface="+mn-lt"/>
              </a:rPr>
              <a:t> Upon mutual agreement.</a:t>
            </a:r>
            <a:endParaRPr lang="en-US" sz="800">
              <a:ea typeface="Verdana"/>
            </a:endParaRPr>
          </a:p>
          <a:p>
            <a:pPr marL="179705" indent="0">
              <a:lnSpc>
                <a:spcPct val="100000"/>
              </a:lnSpc>
              <a:buNone/>
            </a:pPr>
            <a:r>
              <a:rPr lang="en-GB" sz="800" dirty="0"/>
              <a:t>4. </a:t>
            </a:r>
            <a:r>
              <a:rPr lang="en-GB" sz="800" b="1" dirty="0"/>
              <a:t>Energy Pricing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Tariff Structure:</a:t>
            </a:r>
            <a:endParaRPr lang="en-GB" sz="800">
              <a:ea typeface="Verdana"/>
            </a:endParaRPr>
          </a:p>
          <a:p>
            <a:pPr marL="645160" lvl="1" indent="0">
              <a:lnSpc>
                <a:spcPct val="100000"/>
              </a:lnSpc>
              <a:buFont typeface="Verdana"/>
              <a:buChar char="–"/>
            </a:pPr>
            <a:r>
              <a:rPr lang="en-GB" sz="800" dirty="0">
                <a:ea typeface="+mn-lt"/>
                <a:cs typeface="+mn-lt"/>
              </a:rPr>
              <a:t>Fixed rate of </a:t>
            </a:r>
            <a:r>
              <a:rPr lang="en-GB" sz="800" b="1" dirty="0">
                <a:ea typeface="+mn-lt"/>
                <a:cs typeface="+mn-lt"/>
              </a:rPr>
              <a:t>[$/kWh]</a:t>
            </a:r>
            <a:r>
              <a:rPr lang="en-GB" sz="800" dirty="0">
                <a:ea typeface="+mn-lt"/>
                <a:cs typeface="+mn-lt"/>
              </a:rPr>
              <a:t> for the contract term.</a:t>
            </a:r>
            <a:endParaRPr lang="en-GB" sz="800">
              <a:ea typeface="Verdana"/>
            </a:endParaRPr>
          </a:p>
          <a:p>
            <a:pPr marL="645160" lvl="1" indent="0">
              <a:lnSpc>
                <a:spcPct val="100000"/>
              </a:lnSpc>
              <a:buFont typeface="Verdana"/>
              <a:buChar char="–"/>
            </a:pPr>
            <a:r>
              <a:rPr lang="en-GB" sz="800" dirty="0">
                <a:ea typeface="+mn-lt"/>
                <a:cs typeface="+mn-lt"/>
              </a:rPr>
              <a:t>Annual escalation of </a:t>
            </a:r>
            <a:r>
              <a:rPr lang="en-GB" sz="800" b="1" dirty="0">
                <a:ea typeface="+mn-lt"/>
                <a:cs typeface="+mn-lt"/>
              </a:rPr>
              <a:t>[X%]</a:t>
            </a:r>
            <a:r>
              <a:rPr lang="en-GB" sz="800" dirty="0">
                <a:ea typeface="+mn-lt"/>
                <a:cs typeface="+mn-lt"/>
              </a:rPr>
              <a:t> to account for inflation.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Time of Use (TOU) Tariff:</a:t>
            </a:r>
            <a:endParaRPr lang="en-GB" sz="800">
              <a:ea typeface="Verdana"/>
            </a:endParaRPr>
          </a:p>
          <a:p>
            <a:pPr marL="645160" lvl="1" indent="0">
              <a:lnSpc>
                <a:spcPct val="100000"/>
              </a:lnSpc>
              <a:buFont typeface="Verdana"/>
              <a:buChar char="–"/>
            </a:pPr>
            <a:r>
              <a:rPr lang="en-GB" sz="800" dirty="0">
                <a:ea typeface="+mn-lt"/>
                <a:cs typeface="+mn-lt"/>
              </a:rPr>
              <a:t>Peak Hours: </a:t>
            </a:r>
            <a:r>
              <a:rPr lang="en-GB" sz="800" b="1" dirty="0">
                <a:ea typeface="+mn-lt"/>
                <a:cs typeface="+mn-lt"/>
              </a:rPr>
              <a:t>[$/kWh]</a:t>
            </a:r>
            <a:endParaRPr lang="en-GB" sz="800">
              <a:ea typeface="Verdana"/>
            </a:endParaRPr>
          </a:p>
          <a:p>
            <a:pPr marL="645160" lvl="1" indent="0">
              <a:lnSpc>
                <a:spcPct val="100000"/>
              </a:lnSpc>
              <a:buFont typeface="Verdana"/>
              <a:buChar char="–"/>
            </a:pPr>
            <a:r>
              <a:rPr lang="en-GB" sz="800" dirty="0">
                <a:ea typeface="+mn-lt"/>
                <a:cs typeface="+mn-lt"/>
              </a:rPr>
              <a:t>Off-Peak Hours: </a:t>
            </a:r>
            <a:r>
              <a:rPr lang="en-GB" sz="800" b="1" dirty="0">
                <a:ea typeface="+mn-lt"/>
                <a:cs typeface="+mn-lt"/>
              </a:rPr>
              <a:t>[$/kWh]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Currency:</a:t>
            </a:r>
            <a:r>
              <a:rPr lang="en-GB" sz="800" dirty="0">
                <a:ea typeface="+mn-lt"/>
                <a:cs typeface="+mn-lt"/>
              </a:rPr>
              <a:t> Payments denominated in </a:t>
            </a:r>
            <a:r>
              <a:rPr lang="en-GB" sz="800" b="1" dirty="0">
                <a:ea typeface="+mn-lt"/>
                <a:cs typeface="+mn-lt"/>
              </a:rPr>
              <a:t>[Local Currency/US Dollars].</a:t>
            </a:r>
            <a:endParaRPr lang="en-GB" sz="800">
              <a:ea typeface="Verdana"/>
            </a:endParaRPr>
          </a:p>
          <a:p>
            <a:pPr marL="179705" indent="0">
              <a:lnSpc>
                <a:spcPct val="100000"/>
              </a:lnSpc>
              <a:buNone/>
            </a:pPr>
            <a:r>
              <a:rPr lang="en-GB" sz="800" dirty="0"/>
              <a:t>5. </a:t>
            </a:r>
            <a:r>
              <a:rPr lang="en-GB" sz="800" b="1" dirty="0"/>
              <a:t>Delivery Point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b="1" dirty="0">
                <a:ea typeface="+mn-lt"/>
                <a:cs typeface="+mn-lt"/>
              </a:rPr>
              <a:t>Point of Interconnection (POI):</a:t>
            </a:r>
            <a:r>
              <a:rPr lang="en-GB" sz="800" dirty="0">
                <a:ea typeface="+mn-lt"/>
                <a:cs typeface="+mn-lt"/>
              </a:rPr>
              <a:t> [Grid Substation or Connection Point]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Font typeface="Wingdings"/>
              <a:buChar char="§"/>
            </a:pPr>
            <a:r>
              <a:rPr lang="en-GB" sz="800" dirty="0">
                <a:ea typeface="+mn-lt"/>
                <a:cs typeface="+mn-lt"/>
              </a:rPr>
              <a:t>All electricity generated will be delivered to the grid at the POI.</a:t>
            </a:r>
            <a:endParaRPr lang="en-GB" sz="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29886F-7F3B-9BC2-F568-24E567F3481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988873" y="1320359"/>
            <a:ext cx="4645665" cy="4986128"/>
          </a:xfrm>
        </p:spPr>
        <p:txBody>
          <a:bodyPr/>
          <a:lstStyle/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6. </a:t>
            </a:r>
            <a:r>
              <a:rPr lang="en-GB" sz="800" b="1" dirty="0">
                <a:ea typeface="Verdana"/>
              </a:rPr>
              <a:t>Payment Terms</a:t>
            </a:r>
            <a:endParaRPr lang="en-GB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Billing Cycle:</a:t>
            </a:r>
            <a:r>
              <a:rPr lang="en-GB" sz="800" dirty="0">
                <a:ea typeface="Verdana"/>
              </a:rPr>
              <a:t> Monthly based on metered energy delivered.</a:t>
            </a:r>
            <a:endParaRPr lang="en-US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Payment Due Date:</a:t>
            </a:r>
            <a:r>
              <a:rPr lang="en-GB" sz="800" dirty="0">
                <a:ea typeface="Verdana"/>
              </a:rPr>
              <a:t> Within </a:t>
            </a:r>
            <a:r>
              <a:rPr lang="en-GB" sz="800" b="1" dirty="0">
                <a:ea typeface="Verdana"/>
              </a:rPr>
              <a:t>[X] days</a:t>
            </a:r>
            <a:r>
              <a:rPr lang="en-GB" sz="800" dirty="0">
                <a:ea typeface="Verdana"/>
              </a:rPr>
              <a:t> of invoice receipt.</a:t>
            </a:r>
            <a:endParaRPr lang="en-US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Late Payment Penalty:</a:t>
            </a:r>
            <a:r>
              <a:rPr lang="en-GB" sz="800" dirty="0">
                <a:ea typeface="Verdana"/>
              </a:rPr>
              <a:t> [X%] of overdue amount per month.</a:t>
            </a:r>
          </a:p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7. </a:t>
            </a:r>
            <a:r>
              <a:rPr lang="en-GB" sz="800" b="1" dirty="0">
                <a:ea typeface="Verdana"/>
              </a:rPr>
              <a:t>Performance Guarantees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Guaranteed Energy Output:</a:t>
            </a:r>
            <a:r>
              <a:rPr lang="en-GB" sz="800" dirty="0">
                <a:ea typeface="Verdana"/>
              </a:rPr>
              <a:t> The solar farm will deliver </a:t>
            </a:r>
            <a:r>
              <a:rPr lang="en-GB" sz="800" b="1" dirty="0">
                <a:ea typeface="Verdana"/>
              </a:rPr>
              <a:t>[X GWh/year]</a:t>
            </a:r>
            <a:r>
              <a:rPr lang="en-GB" sz="800" dirty="0">
                <a:ea typeface="Verdana"/>
              </a:rPr>
              <a:t> with a performance deviation allowance of </a:t>
            </a:r>
            <a:r>
              <a:rPr lang="en-GB" sz="800" b="1" dirty="0">
                <a:ea typeface="Verdana"/>
              </a:rPr>
              <a:t>[±X%]</a:t>
            </a:r>
            <a:r>
              <a:rPr lang="en-GB" sz="800" dirty="0">
                <a:ea typeface="Verdana"/>
              </a:rPr>
              <a:t>.</a:t>
            </a: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Underperformance Penalty:</a:t>
            </a:r>
            <a:r>
              <a:rPr lang="en-GB" sz="800" dirty="0">
                <a:ea typeface="Verdana"/>
              </a:rPr>
              <a:t> Seller to compensate Buyer if output falls below guaranteed levels due to operational inefficiencies.</a:t>
            </a:r>
            <a:endParaRPr lang="en-US" dirty="0">
              <a:ea typeface="Verdana"/>
            </a:endParaRPr>
          </a:p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8. </a:t>
            </a:r>
            <a:r>
              <a:rPr lang="en-GB" sz="800" b="1" dirty="0">
                <a:ea typeface="Verdana"/>
              </a:rPr>
              <a:t>Force Majeure</a:t>
            </a:r>
            <a:endParaRPr lang="en-GB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Neither party will be liable for non-performance due to force majeure events, including natural disasters, legal changes, or unforeseen circumstances beyond their control.</a:t>
            </a:r>
          </a:p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9. </a:t>
            </a:r>
            <a:r>
              <a:rPr lang="en-GB" sz="800" b="1" dirty="0">
                <a:ea typeface="Verdana"/>
              </a:rPr>
              <a:t>Environmental Attributes</a:t>
            </a:r>
            <a:endParaRPr lang="en-GB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Seller retains ownership of all renewable energy certificates (RECs) unless otherwise agreed.</a:t>
            </a:r>
          </a:p>
          <a:p>
            <a:pPr marL="28575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Buyer may negotiate for purchase or transfer of </a:t>
            </a:r>
            <a:r>
              <a:rPr lang="en-GB" sz="800" dirty="0" err="1">
                <a:ea typeface="Verdana"/>
              </a:rPr>
              <a:t>RECs.</a:t>
            </a:r>
            <a:endParaRPr lang="en-GB" sz="800" dirty="0">
              <a:ea typeface="Verdana"/>
            </a:endParaRPr>
          </a:p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10. </a:t>
            </a:r>
            <a:r>
              <a:rPr lang="en-GB" sz="800" b="1" dirty="0">
                <a:ea typeface="Verdana"/>
              </a:rPr>
              <a:t>Regulatory Compliance</a:t>
            </a:r>
            <a:endParaRPr lang="en-GB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Both parties will comply with all local and national regulations governing electricity generation and distribution.</a:t>
            </a:r>
          </a:p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11. </a:t>
            </a:r>
            <a:r>
              <a:rPr lang="en-GB" sz="800" b="1" dirty="0">
                <a:ea typeface="Verdana"/>
              </a:rPr>
              <a:t>Termination Clause</a:t>
            </a:r>
            <a:endParaRPr lang="en-GB" sz="800" dirty="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Either party may terminate the agreement upon:</a:t>
            </a:r>
          </a:p>
          <a:p>
            <a:pPr marL="645160" lvl="1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Breach of contract terms.</a:t>
            </a:r>
          </a:p>
          <a:p>
            <a:pPr marL="645160" lvl="1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Failure to meet financial or operational milestones.</a:t>
            </a:r>
          </a:p>
          <a:p>
            <a:pPr marL="645160" lvl="1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Mutual agreement.</a:t>
            </a:r>
          </a:p>
          <a:p>
            <a:pPr marL="90170" indent="0">
              <a:lnSpc>
                <a:spcPct val="100000"/>
              </a:lnSpc>
              <a:buNone/>
            </a:pPr>
            <a:r>
              <a:rPr lang="en-GB" sz="800" dirty="0">
                <a:ea typeface="Verdana"/>
              </a:rPr>
              <a:t>12. </a:t>
            </a:r>
            <a:r>
              <a:rPr lang="en-GB" sz="800" b="1" dirty="0">
                <a:ea typeface="Verdana"/>
              </a:rPr>
              <a:t>Dispute Resolution</a:t>
            </a:r>
            <a:endParaRPr lang="en-GB" sz="800">
              <a:ea typeface="Verdana"/>
            </a:endParaRP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Mechanism:</a:t>
            </a:r>
            <a:r>
              <a:rPr lang="en-GB" sz="800" dirty="0">
                <a:ea typeface="Verdana"/>
              </a:rPr>
              <a:t> Negotiation, mediation, or arbitration.</a:t>
            </a:r>
          </a:p>
          <a:p>
            <a:pPr marL="285750" indent="0">
              <a:lnSpc>
                <a:spcPct val="100000"/>
              </a:lnSpc>
              <a:buNone/>
            </a:pPr>
            <a:r>
              <a:rPr lang="en-GB" sz="800" b="1" dirty="0">
                <a:ea typeface="Verdana"/>
              </a:rPr>
              <a:t>Jurisdiction:</a:t>
            </a:r>
            <a:r>
              <a:rPr lang="en-GB" sz="800" dirty="0">
                <a:ea typeface="Verdana"/>
              </a:rPr>
              <a:t> [Specify Governing Law and Jurisdiction].</a:t>
            </a:r>
          </a:p>
          <a:p>
            <a:pPr marL="179705" indent="-89535"/>
            <a:endParaRPr lang="en-GB" dirty="0">
              <a:ea typeface="Verdana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6A149A4-DA5F-ED82-40E1-BE61F9218B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71727" y="760483"/>
            <a:ext cx="9438587" cy="319523"/>
          </a:xfrm>
        </p:spPr>
        <p:txBody>
          <a:bodyPr/>
          <a:lstStyle/>
          <a:p>
            <a:pPr marL="179705" indent="-89535" algn="l"/>
            <a:endParaRPr lang="en-GB" sz="900" dirty="0">
              <a:solidFill>
                <a:srgbClr val="000000"/>
              </a:solidFill>
              <a:ea typeface="Verdana"/>
            </a:endParaRPr>
          </a:p>
          <a:p>
            <a:pPr marL="179705" indent="-89535" algn="l"/>
            <a:r>
              <a:rPr lang="en-GB" sz="900" b="0" dirty="0">
                <a:solidFill>
                  <a:srgbClr val="000000"/>
                </a:solidFill>
                <a:ea typeface="Verdana"/>
              </a:rPr>
              <a:t>This proposal outlines the terms and conditions for a Power Purchase Agreement (PPA) between </a:t>
            </a:r>
            <a:r>
              <a:rPr lang="en-GB" sz="900" dirty="0">
                <a:solidFill>
                  <a:srgbClr val="000000"/>
                </a:solidFill>
                <a:ea typeface="Verdana"/>
              </a:rPr>
              <a:t>[Developer Name]</a:t>
            </a:r>
            <a:r>
              <a:rPr lang="en-GB" sz="900" b="0" dirty="0">
                <a:solidFill>
                  <a:srgbClr val="000000"/>
                </a:solidFill>
                <a:ea typeface="Verdana"/>
              </a:rPr>
              <a:t> ("Seller") and </a:t>
            </a:r>
            <a:r>
              <a:rPr lang="en-GB" sz="900" dirty="0">
                <a:solidFill>
                  <a:srgbClr val="000000"/>
                </a:solidFill>
                <a:ea typeface="Verdana"/>
              </a:rPr>
              <a:t>[</a:t>
            </a:r>
            <a:r>
              <a:rPr lang="en-GB" sz="900" dirty="0" err="1">
                <a:solidFill>
                  <a:srgbClr val="000000"/>
                </a:solidFill>
                <a:ea typeface="Verdana"/>
              </a:rPr>
              <a:t>Offtaker</a:t>
            </a:r>
            <a:r>
              <a:rPr lang="en-GB" sz="900" dirty="0">
                <a:solidFill>
                  <a:srgbClr val="000000"/>
                </a:solidFill>
                <a:ea typeface="Verdana"/>
              </a:rPr>
              <a:t>/Utility Name]</a:t>
            </a:r>
            <a:r>
              <a:rPr lang="en-GB" sz="900" b="0" dirty="0">
                <a:solidFill>
                  <a:srgbClr val="000000"/>
                </a:solidFill>
                <a:ea typeface="Verdana"/>
              </a:rPr>
              <a:t> ("Buyer") for the purchase of electricity generated by a 50 MW solar farm, </a:t>
            </a:r>
            <a:r>
              <a:rPr lang="en-GB" sz="900" dirty="0">
                <a:solidFill>
                  <a:srgbClr val="000000"/>
                </a:solidFill>
                <a:ea typeface="Verdana"/>
              </a:rPr>
              <a:t>[Project Name]</a:t>
            </a:r>
            <a:r>
              <a:rPr lang="en-GB" sz="900" b="0" dirty="0">
                <a:solidFill>
                  <a:srgbClr val="000000"/>
                </a:solidFill>
                <a:ea typeface="Verdana"/>
              </a:rPr>
              <a:t>, located at </a:t>
            </a:r>
            <a:r>
              <a:rPr lang="en-GB" sz="900" dirty="0">
                <a:solidFill>
                  <a:srgbClr val="000000"/>
                </a:solidFill>
                <a:ea typeface="Verdana"/>
              </a:rPr>
              <a:t>[Location]</a:t>
            </a:r>
            <a:r>
              <a:rPr lang="en-GB" sz="900" b="0" dirty="0">
                <a:solidFill>
                  <a:srgbClr val="000000"/>
                </a:solidFill>
                <a:ea typeface="Verdana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516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8B2A6-74D7-1049-95E8-7F38D9E35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7" y="54000"/>
            <a:ext cx="7333568" cy="711176"/>
          </a:xfrm>
        </p:spPr>
        <p:txBody>
          <a:bodyPr/>
          <a:lstStyle/>
          <a:p>
            <a:r>
              <a:rPr lang="en-US" sz="2800" b="0" dirty="0">
                <a:latin typeface="Arial Narrow" panose="020B0606020202030204" pitchFamily="34" charset="0"/>
              </a:rPr>
              <a:t>Electricity Infrastructure with PV suitability </a:t>
            </a:r>
            <a:br>
              <a:rPr lang="en-US" sz="2800" b="0" dirty="0">
                <a:latin typeface="Arial Narrow" panose="020B0606020202030204" pitchFamily="34" charset="0"/>
              </a:rPr>
            </a:br>
            <a:r>
              <a:rPr lang="en-US" b="0" dirty="0">
                <a:latin typeface="Arial Narrow" panose="020B0606020202030204" pitchFamily="34" charset="0"/>
              </a:rPr>
              <a:t>Suitable areas for grid connected PV</a:t>
            </a:r>
            <a:endParaRPr lang="en-GB" sz="2800" b="0" dirty="0">
              <a:latin typeface="Arial Narrow" panose="020B0606020202030204" pitchFamily="34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728FBE-DB04-AE46-B6BD-5962F6BDFC0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6A2898-7855-F74E-A348-C43E4EDCF4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221316D-1790-014F-AD77-7AEBF53A2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BF275-9436-40CB-880C-9ED6FCEBC6B7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F8B493B5-FD45-3C49-AED2-C00F44C521AA}"/>
              </a:ext>
            </a:extLst>
          </p:cNvPr>
          <p:cNvSpPr/>
          <p:nvPr/>
        </p:nvSpPr>
        <p:spPr bwMode="auto">
          <a:xfrm>
            <a:off x="5581818" y="1138741"/>
            <a:ext cx="3785419" cy="3013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B97E02D8-2D65-1B4B-A8CA-6122EADCBF8A}"/>
              </a:ext>
            </a:extLst>
          </p:cNvPr>
          <p:cNvSpPr txBox="1"/>
          <p:nvPr/>
        </p:nvSpPr>
        <p:spPr bwMode="auto">
          <a:xfrm>
            <a:off x="756940" y="1998120"/>
            <a:ext cx="33115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endParaRPr lang="en-US" sz="3200" dirty="0">
              <a:solidFill>
                <a:srgbClr val="0070C0"/>
              </a:solidFill>
              <a:ea typeface="Verdana"/>
            </a:endParaRPr>
          </a:p>
        </p:txBody>
      </p:sp>
      <p:pic>
        <p:nvPicPr>
          <p:cNvPr id="9" name="Picture 3" descr="Screen Shot 2018-09-05 at 13.06.12.png">
            <a:extLst>
              <a:ext uri="{FF2B5EF4-FFF2-40B4-BE49-F238E27FC236}">
                <a16:creationId xmlns:a16="http://schemas.microsoft.com/office/drawing/2014/main" id="{DFC729BB-EC08-BB4D-94AF-A96B1F5268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7" b="5925"/>
          <a:stretch/>
        </p:blipFill>
        <p:spPr>
          <a:xfrm>
            <a:off x="0" y="834053"/>
            <a:ext cx="9906000" cy="2328134"/>
          </a:xfrm>
          <a:prstGeom prst="rect">
            <a:avLst/>
          </a:prstGeom>
        </p:spPr>
      </p:pic>
      <p:pic>
        <p:nvPicPr>
          <p:cNvPr id="10" name="Picture 6" descr="Screen Shot 2018-09-05 at 13.06.30.png">
            <a:extLst>
              <a:ext uri="{FF2B5EF4-FFF2-40B4-BE49-F238E27FC236}">
                <a16:creationId xmlns:a16="http://schemas.microsoft.com/office/drawing/2014/main" id="{125FE22B-9DC5-1343-A833-D151CD7364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5" b="6280"/>
          <a:stretch/>
        </p:blipFill>
        <p:spPr>
          <a:xfrm>
            <a:off x="0" y="3527177"/>
            <a:ext cx="9906000" cy="2316375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73BEB190-2106-0040-BDF5-C31DC984487E}"/>
              </a:ext>
            </a:extLst>
          </p:cNvPr>
          <p:cNvSpPr txBox="1">
            <a:spLocks/>
          </p:cNvSpPr>
          <p:nvPr/>
        </p:nvSpPr>
        <p:spPr bwMode="auto">
          <a:xfrm>
            <a:off x="271727" y="2727250"/>
            <a:ext cx="9312355" cy="75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US" sz="1400" b="0" dirty="0">
                <a:latin typeface="Arial Narrow" panose="020B0606020202030204" pitchFamily="34" charset="0"/>
              </a:rPr>
              <a:t>Suitable areas for off-grid PV</a:t>
            </a:r>
            <a:endParaRPr lang="en-US" sz="1400" b="0" dirty="0">
              <a:latin typeface="Arial Narrow" panose="020B0606020202030204" pitchFamily="34" charset="0"/>
              <a:cs typeface="Cambria"/>
            </a:endParaRPr>
          </a:p>
        </p:txBody>
      </p:sp>
      <p:pic>
        <p:nvPicPr>
          <p:cNvPr id="12" name="Picture 9" descr="Screen Shot 2018-09-05 at 13.27.28.png">
            <a:extLst>
              <a:ext uri="{FF2B5EF4-FFF2-40B4-BE49-F238E27FC236}">
                <a16:creationId xmlns:a16="http://schemas.microsoft.com/office/drawing/2014/main" id="{690070A4-77B5-E345-9085-AE040ADA0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55194" y="3993730"/>
            <a:ext cx="195611" cy="4647251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088B47F5-6E75-0647-A0DD-D63B5DE07E80}"/>
              </a:ext>
            </a:extLst>
          </p:cNvPr>
          <p:cNvSpPr txBox="1"/>
          <p:nvPr/>
        </p:nvSpPr>
        <p:spPr bwMode="auto">
          <a:xfrm rot="20400000">
            <a:off x="2546957" y="5820018"/>
            <a:ext cx="15522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000" dirty="0">
                <a:latin typeface="Univers 45 Light" pitchFamily="2" charset="0"/>
                <a:cs typeface="Calibri"/>
              </a:rPr>
              <a:t>Best suitable </a:t>
            </a:r>
          </a:p>
        </p:txBody>
      </p:sp>
      <p:sp>
        <p:nvSpPr>
          <p:cNvPr id="14" name="TextBox 37">
            <a:extLst>
              <a:ext uri="{FF2B5EF4-FFF2-40B4-BE49-F238E27FC236}">
                <a16:creationId xmlns:a16="http://schemas.microsoft.com/office/drawing/2014/main" id="{36F9A9FD-DDDA-F94F-99F3-490ADC35A6F9}"/>
              </a:ext>
            </a:extLst>
          </p:cNvPr>
          <p:cNvSpPr txBox="1"/>
          <p:nvPr/>
        </p:nvSpPr>
        <p:spPr bwMode="auto">
          <a:xfrm rot="20400000">
            <a:off x="3745962" y="5820018"/>
            <a:ext cx="15522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000" dirty="0">
                <a:latin typeface="Univers 45 Light" pitchFamily="2" charset="0"/>
                <a:cs typeface="Calibri"/>
              </a:rPr>
              <a:t>Suitable </a:t>
            </a:r>
          </a:p>
        </p:txBody>
      </p:sp>
      <p:sp>
        <p:nvSpPr>
          <p:cNvPr id="15" name="TextBox 38">
            <a:extLst>
              <a:ext uri="{FF2B5EF4-FFF2-40B4-BE49-F238E27FC236}">
                <a16:creationId xmlns:a16="http://schemas.microsoft.com/office/drawing/2014/main" id="{3946621D-84B4-4C48-8E40-C34DBFF06C48}"/>
              </a:ext>
            </a:extLst>
          </p:cNvPr>
          <p:cNvSpPr txBox="1"/>
          <p:nvPr/>
        </p:nvSpPr>
        <p:spPr bwMode="auto">
          <a:xfrm rot="20400000">
            <a:off x="5333985" y="5820018"/>
            <a:ext cx="15522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000" dirty="0">
                <a:latin typeface="Univers 45 Light" pitchFamily="2" charset="0"/>
                <a:cs typeface="Calibri"/>
              </a:rPr>
              <a:t>Less suitable </a:t>
            </a:r>
          </a:p>
        </p:txBody>
      </p:sp>
      <p:sp>
        <p:nvSpPr>
          <p:cNvPr id="16" name="TextBox 39">
            <a:extLst>
              <a:ext uri="{FF2B5EF4-FFF2-40B4-BE49-F238E27FC236}">
                <a16:creationId xmlns:a16="http://schemas.microsoft.com/office/drawing/2014/main" id="{CEAF12C5-D9BF-B447-8C5E-3E99408BE39B}"/>
              </a:ext>
            </a:extLst>
          </p:cNvPr>
          <p:cNvSpPr txBox="1"/>
          <p:nvPr/>
        </p:nvSpPr>
        <p:spPr bwMode="auto">
          <a:xfrm rot="20400000">
            <a:off x="6627539" y="5670770"/>
            <a:ext cx="15522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8900" indent="-88900"/>
            <a:r>
              <a:rPr lang="en-US" sz="1000" dirty="0">
                <a:latin typeface="Univers 45 Light" pitchFamily="2" charset="0"/>
                <a:cs typeface="Calibri"/>
              </a:rPr>
              <a:t>Moderately</a:t>
            </a:r>
          </a:p>
          <a:p>
            <a:pPr marL="88900" indent="-88900"/>
            <a:r>
              <a:rPr lang="en-US" sz="1000" dirty="0">
                <a:latin typeface="Univers 45 Light" pitchFamily="2" charset="0"/>
                <a:cs typeface="Calibri"/>
              </a:rPr>
              <a:t> suitable 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4370102-A85F-8942-8A4B-37743A953E05}"/>
              </a:ext>
            </a:extLst>
          </p:cNvPr>
          <p:cNvSpPr txBox="1">
            <a:spLocks/>
          </p:cNvSpPr>
          <p:nvPr/>
        </p:nvSpPr>
        <p:spPr bwMode="auto">
          <a:xfrm>
            <a:off x="543453" y="6534000"/>
            <a:ext cx="864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Verdana" pitchFamily="34" charset="0"/>
              <a:buChar char="–"/>
              <a:defRPr sz="900" b="1">
                <a:solidFill>
                  <a:schemeClr val="bg1"/>
                </a:solidFill>
                <a:latin typeface="+mn-lt"/>
              </a:defRPr>
            </a:lvl2pPr>
            <a:lvl3pPr marL="54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Courier New" pitchFamily="49" charset="0"/>
              <a:buChar char="o"/>
              <a:defRPr sz="900" b="1">
                <a:solidFill>
                  <a:schemeClr val="bg1"/>
                </a:solidFill>
                <a:latin typeface="+mn-lt"/>
              </a:defRPr>
            </a:lvl3pPr>
            <a:lvl4pPr marL="720000" indent="-9000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Arial" pitchFamily="34" charset="0"/>
              <a:buChar char="•"/>
              <a:defRPr sz="900" b="1">
                <a:solidFill>
                  <a:schemeClr val="bg1"/>
                </a:solidFill>
                <a:latin typeface="+mn-lt"/>
              </a:defRPr>
            </a:lvl4pPr>
            <a:lvl5pPr marL="1076325" indent="0" algn="ctr" rtl="0" eaLnBrk="1" fontAlgn="base" hangingPunct="1">
              <a:lnSpc>
                <a:spcPts val="1400"/>
              </a:lnSpc>
              <a:spcBef>
                <a:spcPts val="300"/>
              </a:spcBef>
              <a:spcAft>
                <a:spcPts val="300"/>
              </a:spcAft>
              <a:buClr>
                <a:schemeClr val="accent6"/>
              </a:buClr>
              <a:buFont typeface="Wingdings" pitchFamily="2" charset="2"/>
              <a:buNone/>
              <a:defRPr sz="900" b="1">
                <a:solidFill>
                  <a:schemeClr val="bg1"/>
                </a:solidFill>
                <a:latin typeface="+mn-lt"/>
              </a:defRPr>
            </a:lvl5pPr>
            <a:lvl6pPr marL="18145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2717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7289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186113" indent="-280988" algn="l" rtl="0" eaLnBrk="1" fontAlgn="base" hangingPunct="1">
              <a:spcBef>
                <a:spcPct val="50000"/>
              </a:spcBef>
              <a:spcAft>
                <a:spcPct val="0"/>
              </a:spcAft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600" kern="0" dirty="0"/>
              <a:t>* Map source </a:t>
            </a:r>
            <a:r>
              <a:rPr lang="en-US" sz="600" kern="0" dirty="0" err="1"/>
              <a:t>ECOWAS.org</a:t>
            </a:r>
            <a:endParaRPr lang="en-US" sz="600" kern="0" dirty="0"/>
          </a:p>
        </p:txBody>
      </p:sp>
    </p:spTree>
    <p:extLst>
      <p:ext uri="{BB962C8B-B14F-4D97-AF65-F5344CB8AC3E}">
        <p14:creationId xmlns:p14="http://schemas.microsoft.com/office/powerpoint/2010/main" val="30937970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LINETEXTSHAPEGUID" val="107c5dc2-8ef1-40ec-83d2-4e005856e011"/>
</p:tagLst>
</file>

<file path=ppt/theme/theme1.xml><?xml version="1.0" encoding="utf-8"?>
<a:theme xmlns:a="http://schemas.openxmlformats.org/drawingml/2006/main" name="Slides">
  <a:themeElements>
    <a:clrScheme name="CIP">
      <a:dk1>
        <a:srgbClr val="000000"/>
      </a:dk1>
      <a:lt1>
        <a:srgbClr val="FFFFFF"/>
      </a:lt1>
      <a:dk2>
        <a:srgbClr val="191E3C"/>
      </a:dk2>
      <a:lt2>
        <a:srgbClr val="DCDCDC"/>
      </a:lt2>
      <a:accent1>
        <a:srgbClr val="1E4673"/>
      </a:accent1>
      <a:accent2>
        <a:srgbClr val="647D9B"/>
      </a:accent2>
      <a:accent3>
        <a:srgbClr val="73AACD"/>
      </a:accent3>
      <a:accent4>
        <a:srgbClr val="636363"/>
      </a:accent4>
      <a:accent5>
        <a:srgbClr val="BEBEBE"/>
      </a:accent5>
      <a:accent6>
        <a:srgbClr val="6D9500"/>
      </a:accent6>
      <a:hlink>
        <a:srgbClr val="C37D23"/>
      </a:hlink>
      <a:folHlink>
        <a:srgbClr val="0000FF"/>
      </a:folHlink>
    </a:clrScheme>
    <a:fontScheme name="Carlsberg Group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88900" indent="-88900"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Slides">
  <a:themeElements>
    <a:clrScheme name="CIP">
      <a:dk1>
        <a:srgbClr val="000000"/>
      </a:dk1>
      <a:lt1>
        <a:srgbClr val="FFFFFF"/>
      </a:lt1>
      <a:dk2>
        <a:srgbClr val="191E3C"/>
      </a:dk2>
      <a:lt2>
        <a:srgbClr val="DCDCDC"/>
      </a:lt2>
      <a:accent1>
        <a:srgbClr val="1E4673"/>
      </a:accent1>
      <a:accent2>
        <a:srgbClr val="647D9B"/>
      </a:accent2>
      <a:accent3>
        <a:srgbClr val="73AACD"/>
      </a:accent3>
      <a:accent4>
        <a:srgbClr val="636363"/>
      </a:accent4>
      <a:accent5>
        <a:srgbClr val="BEBEBE"/>
      </a:accent5>
      <a:accent6>
        <a:srgbClr val="6D9500"/>
      </a:accent6>
      <a:hlink>
        <a:srgbClr val="C37D23"/>
      </a:hlink>
      <a:folHlink>
        <a:srgbClr val="0000FF"/>
      </a:folHlink>
    </a:clrScheme>
    <a:fontScheme name="Carlsberg Group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88900" indent="-88900">
          <a:defRPr dirty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Slides">
  <a:themeElements>
    <a:clrScheme name="CIP">
      <a:dk1>
        <a:srgbClr val="000000"/>
      </a:dk1>
      <a:lt1>
        <a:srgbClr val="FFFFFF"/>
      </a:lt1>
      <a:dk2>
        <a:srgbClr val="191E3C"/>
      </a:dk2>
      <a:lt2>
        <a:srgbClr val="DCDCDC"/>
      </a:lt2>
      <a:accent1>
        <a:srgbClr val="1E4673"/>
      </a:accent1>
      <a:accent2>
        <a:srgbClr val="647D9B"/>
      </a:accent2>
      <a:accent3>
        <a:srgbClr val="73AACD"/>
      </a:accent3>
      <a:accent4>
        <a:srgbClr val="636363"/>
      </a:accent4>
      <a:accent5>
        <a:srgbClr val="BEBEBE"/>
      </a:accent5>
      <a:accent6>
        <a:srgbClr val="6D9500"/>
      </a:accent6>
      <a:hlink>
        <a:srgbClr val="C37D23"/>
      </a:hlink>
      <a:folHlink>
        <a:srgbClr val="0000FF"/>
      </a:folHlink>
    </a:clrScheme>
    <a:fontScheme name="Carlsberg Group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88900" indent="-88900">
          <a:defRPr dirty="0"/>
        </a:defPPr>
      </a:lstStyle>
    </a:txDef>
  </a:objectDefaults>
  <a:extraClrSchemeLst/>
</a:theme>
</file>

<file path=ppt/theme/theme4.xml><?xml version="1.0" encoding="utf-8"?>
<a:theme xmlns:a="http://schemas.openxmlformats.org/drawingml/2006/main" name="3_Slides">
  <a:themeElements>
    <a:clrScheme name="CIP">
      <a:dk1>
        <a:srgbClr val="000000"/>
      </a:dk1>
      <a:lt1>
        <a:srgbClr val="FFFFFF"/>
      </a:lt1>
      <a:dk2>
        <a:srgbClr val="191E3C"/>
      </a:dk2>
      <a:lt2>
        <a:srgbClr val="DCDCDC"/>
      </a:lt2>
      <a:accent1>
        <a:srgbClr val="1E4673"/>
      </a:accent1>
      <a:accent2>
        <a:srgbClr val="647D9B"/>
      </a:accent2>
      <a:accent3>
        <a:srgbClr val="73AACD"/>
      </a:accent3>
      <a:accent4>
        <a:srgbClr val="636363"/>
      </a:accent4>
      <a:accent5>
        <a:srgbClr val="BEBEBE"/>
      </a:accent5>
      <a:accent6>
        <a:srgbClr val="6D9500"/>
      </a:accent6>
      <a:hlink>
        <a:srgbClr val="C37D23"/>
      </a:hlink>
      <a:folHlink>
        <a:srgbClr val="0000FF"/>
      </a:folHlink>
    </a:clrScheme>
    <a:fontScheme name="Carlsberg Group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88900" indent="-88900">
          <a:defRPr dirty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CIP PowerPoint</Template>
  <TotalTime>37906</TotalTime>
  <Words>2178</Words>
  <Application>Microsoft Macintosh PowerPoint</Application>
  <PresentationFormat>A4 Paper (210x297 mm)</PresentationFormat>
  <Paragraphs>546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Arial Narrow</vt:lpstr>
      <vt:lpstr>Calibri</vt:lpstr>
      <vt:lpstr>Courier New</vt:lpstr>
      <vt:lpstr>Google Sans</vt:lpstr>
      <vt:lpstr>Univers 45 Light</vt:lpstr>
      <vt:lpstr>Verdana</vt:lpstr>
      <vt:lpstr>Wingdings</vt:lpstr>
      <vt:lpstr>Slides</vt:lpstr>
      <vt:lpstr>1_Slides</vt:lpstr>
      <vt:lpstr>2_Slides</vt:lpstr>
      <vt:lpstr>3_Slides</vt:lpstr>
      <vt:lpstr>3x50MWp Solar Farms  by Cares4Energy &amp;  Savannah Energy Electrification of The Gambia</vt:lpstr>
      <vt:lpstr>Executive Summary</vt:lpstr>
      <vt:lpstr>CARES 4 ENERGY </vt:lpstr>
      <vt:lpstr>The Gambia Population Regions (A to F)* and Electricity Infrastructure with Installed Capacity (MW) &amp; Proposed 50MW Solar Farm Locations</vt:lpstr>
      <vt:lpstr>PowerPoint Presentation</vt:lpstr>
      <vt:lpstr>Solar Farm – Basse connection</vt:lpstr>
      <vt:lpstr>PowerPoint Presentation</vt:lpstr>
      <vt:lpstr>Solar Farm –  Kerewan connection</vt:lpstr>
      <vt:lpstr>Solar Farm –  Farafenni connection</vt:lpstr>
      <vt:lpstr>Responsibility Matrix: 50 MW Solar Farm Project</vt:lpstr>
      <vt:lpstr>Outline Proposal for Power Purchase Agreement (PPA) for a 50MW Solar Farm</vt:lpstr>
      <vt:lpstr>Electricity Infrastructure with PV suitability  Suitable areas for grid connected PV</vt:lpstr>
    </vt:vector>
  </TitlesOfParts>
  <Company>FIH Partners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Sophus Bonnen Rossen</dc:creator>
  <cp:lastModifiedBy>Robin Peters</cp:lastModifiedBy>
  <cp:revision>7158</cp:revision>
  <cp:lastPrinted>2018-10-10T09:30:25Z</cp:lastPrinted>
  <dcterms:created xsi:type="dcterms:W3CDTF">2017-09-08T08:01:35Z</dcterms:created>
  <dcterms:modified xsi:type="dcterms:W3CDTF">2025-06-29T16:08:11Z</dcterms:modified>
  <cp:category>Template 2007/2010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